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5" r:id="rId3"/>
    <p:sldId id="287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322" r:id="rId16"/>
    <p:sldId id="323" r:id="rId17"/>
    <p:sldId id="324" r:id="rId18"/>
    <p:sldId id="325" r:id="rId19"/>
    <p:sldId id="326" r:id="rId20"/>
    <p:sldId id="327" r:id="rId21"/>
    <p:sldId id="330" r:id="rId22"/>
    <p:sldId id="299" r:id="rId23"/>
    <p:sldId id="300" r:id="rId24"/>
    <p:sldId id="301" r:id="rId25"/>
    <p:sldId id="303" r:id="rId26"/>
    <p:sldId id="304" r:id="rId27"/>
    <p:sldId id="331" r:id="rId28"/>
    <p:sldId id="332" r:id="rId29"/>
    <p:sldId id="308" r:id="rId30"/>
    <p:sldId id="309" r:id="rId31"/>
    <p:sldId id="305" r:id="rId32"/>
    <p:sldId id="306" r:id="rId33"/>
    <p:sldId id="307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278" r:id="rId43"/>
    <p:sldId id="297" r:id="rId44"/>
    <p:sldId id="311" r:id="rId45"/>
    <p:sldId id="272" r:id="rId46"/>
    <p:sldId id="280" r:id="rId47"/>
    <p:sldId id="281" r:id="rId48"/>
    <p:sldId id="282" r:id="rId49"/>
    <p:sldId id="283" r:id="rId50"/>
    <p:sldId id="284" r:id="rId51"/>
    <p:sldId id="28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F6B0C-04EF-49C1-9F09-93651A226533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B09BC-6EAC-432D-B089-7877956E1D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2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C670-5019-4346-9FA8-9BC2CA70AB6F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1F1F3-7172-46CE-A3D8-57DDB216C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522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8681-769D-4CC6-BA2B-A0C02C265DA7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E22E-3B2B-4084-8EED-770ECF85A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Лекция </a:t>
            </a:r>
            <a:br>
              <a:rPr lang="ru-RU" dirty="0" smtClean="0"/>
            </a:br>
            <a:r>
              <a:rPr lang="ru-RU" dirty="0" smtClean="0"/>
              <a:t>Криптосистемы на эллиптических кривых</a:t>
            </a:r>
            <a:br>
              <a:rPr lang="ru-RU" dirty="0" smtClean="0"/>
            </a:br>
            <a:r>
              <a:rPr lang="ru-RU" dirty="0" smtClean="0"/>
              <a:t>Стандарты электронной цифровой подписи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44488" y="500063"/>
          <a:ext cx="8350250" cy="5953125"/>
        </p:xfrm>
        <a:graphic>
          <a:graphicData uri="http://schemas.openxmlformats.org/presentationml/2006/ole">
            <p:oleObj spid="_x0000_s16394" name="Document" r:id="rId3" imgW="9240071" imgH="65705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7154178"/>
              </p:ext>
            </p:extLst>
          </p:nvPr>
        </p:nvGraphicFramePr>
        <p:xfrm>
          <a:off x="635000" y="355600"/>
          <a:ext cx="7272338" cy="5948363"/>
        </p:xfrm>
        <a:graphic>
          <a:graphicData uri="http://schemas.openxmlformats.org/presentationml/2006/ole">
            <p:oleObj spid="_x0000_s17419" name="Document" r:id="rId3" imgW="8129616" imgH="662526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76250" y="1382713"/>
          <a:ext cx="7970838" cy="4046537"/>
        </p:xfrm>
        <a:graphic>
          <a:graphicData uri="http://schemas.openxmlformats.org/presentationml/2006/ole">
            <p:oleObj spid="_x0000_s18442" name="Document" r:id="rId3" imgW="7970979" imgH="404583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Основные свойства конечных полей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4555810"/>
              </p:ext>
            </p:extLst>
          </p:nvPr>
        </p:nvGraphicFramePr>
        <p:xfrm>
          <a:off x="828675" y="542925"/>
          <a:ext cx="7829550" cy="4186238"/>
        </p:xfrm>
        <a:graphic>
          <a:graphicData uri="http://schemas.openxmlformats.org/presentationml/2006/ole">
            <p:oleObj spid="_x0000_s19467" name="Document" r:id="rId3" imgW="8189162" imgH="436718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428868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2. Криптосистемы на основе эллиптических кривых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37444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/>
              <a:t>Эллиптической кривой </a:t>
            </a:r>
            <a:r>
              <a:rPr lang="en-US" sz="3100" b="1" i="1" dirty="0" smtClean="0"/>
              <a:t>E</a:t>
            </a:r>
            <a:r>
              <a:rPr lang="ru-RU" sz="3100" b="1" dirty="0" smtClean="0"/>
              <a:t> над полем </a:t>
            </a:r>
            <a:r>
              <a:rPr lang="en-US" sz="3100" b="1" i="1" dirty="0" smtClean="0"/>
              <a:t>GF</a:t>
            </a:r>
            <a:r>
              <a:rPr lang="ru-RU" sz="3100" b="1" i="1" dirty="0" smtClean="0"/>
              <a:t>(</a:t>
            </a:r>
            <a:r>
              <a:rPr lang="en-US" sz="3100" b="1" i="1" dirty="0" smtClean="0"/>
              <a:t>q</a:t>
            </a:r>
            <a:r>
              <a:rPr lang="ru-RU" sz="3100" b="1" i="1" dirty="0" smtClean="0"/>
              <a:t>)</a:t>
            </a:r>
            <a:r>
              <a:rPr lang="ru-RU" sz="3100" b="1" dirty="0" smtClean="0"/>
              <a:t>, </a:t>
            </a:r>
            <a:r>
              <a:rPr lang="ru-RU" sz="3100" dirty="0" smtClean="0"/>
              <a:t>где</a:t>
            </a:r>
            <a:r>
              <a:rPr lang="ru-RU" sz="3100" b="1" dirty="0" smtClean="0"/>
              <a:t> </a:t>
            </a:r>
            <a:r>
              <a:rPr lang="en-US" sz="3100" i="1" dirty="0" smtClean="0"/>
              <a:t>q</a:t>
            </a:r>
            <a:r>
              <a:rPr lang="ru-RU" sz="3100" i="1" dirty="0" smtClean="0"/>
              <a:t> = </a:t>
            </a:r>
            <a:r>
              <a:rPr lang="en-US" sz="3100" i="1" dirty="0" err="1" smtClean="0"/>
              <a:t>p</a:t>
            </a:r>
            <a:r>
              <a:rPr lang="en-US" sz="3100" i="1" baseline="30000" dirty="0" err="1" smtClean="0"/>
              <a:t>n</a:t>
            </a:r>
            <a:r>
              <a:rPr lang="en-US" sz="3100" dirty="0" smtClean="0"/>
              <a:t> </a:t>
            </a:r>
            <a:r>
              <a:rPr lang="ru-RU" sz="3100" dirty="0" smtClean="0"/>
              <a:t>– некоторое конечное поле, называется гладкая кривая, задаваемая уравнением в форме Вейерштрасса:</a:t>
            </a:r>
          </a:p>
          <a:p>
            <a:pPr>
              <a:buNone/>
            </a:pPr>
            <a:r>
              <a:rPr lang="en-US" sz="3100" i="1" dirty="0" smtClean="0"/>
              <a:t>Y</a:t>
            </a:r>
            <a:r>
              <a:rPr lang="en-US" sz="3100" i="1" baseline="30000" dirty="0" smtClean="0"/>
              <a:t>2</a:t>
            </a:r>
            <a:r>
              <a:rPr lang="en-US" sz="3100" i="1" dirty="0" smtClean="0"/>
              <a:t> + a</a:t>
            </a:r>
            <a:r>
              <a:rPr lang="en-US" sz="3100" i="1" baseline="-25000" dirty="0" smtClean="0"/>
              <a:t>1</a:t>
            </a:r>
            <a:r>
              <a:rPr lang="en-US" sz="3100" i="1" dirty="0" smtClean="0"/>
              <a:t>XY + a</a:t>
            </a:r>
            <a:r>
              <a:rPr lang="en-US" sz="3100" i="1" baseline="-25000" dirty="0" smtClean="0"/>
              <a:t>3</a:t>
            </a:r>
            <a:r>
              <a:rPr lang="en-US" sz="3100" i="1" dirty="0" smtClean="0"/>
              <a:t>Y = X</a:t>
            </a:r>
            <a:r>
              <a:rPr lang="en-US" sz="3100" i="1" baseline="30000" dirty="0" smtClean="0"/>
              <a:t>3</a:t>
            </a:r>
            <a:r>
              <a:rPr lang="en-US" sz="3100" i="1" dirty="0" smtClean="0"/>
              <a:t> + a</a:t>
            </a:r>
            <a:r>
              <a:rPr lang="en-US" sz="3100" i="1" baseline="-25000" dirty="0" smtClean="0"/>
              <a:t>2</a:t>
            </a:r>
            <a:r>
              <a:rPr lang="en-US" sz="3100" i="1" dirty="0" smtClean="0"/>
              <a:t>X</a:t>
            </a:r>
            <a:r>
              <a:rPr lang="en-US" sz="3100" i="1" baseline="30000" dirty="0" smtClean="0"/>
              <a:t>2</a:t>
            </a:r>
            <a:r>
              <a:rPr lang="en-US" sz="3100" i="1" dirty="0" smtClean="0"/>
              <a:t> + a</a:t>
            </a:r>
            <a:r>
              <a:rPr lang="en-US" sz="3100" i="1" baseline="-25000" dirty="0" smtClean="0"/>
              <a:t>4</a:t>
            </a:r>
            <a:r>
              <a:rPr lang="en-US" sz="3100" i="1" dirty="0" smtClean="0"/>
              <a:t>X + a</a:t>
            </a:r>
            <a:r>
              <a:rPr lang="en-US" sz="3100" i="1" baseline="-25000" dirty="0" smtClean="0"/>
              <a:t>6</a:t>
            </a:r>
            <a:r>
              <a:rPr lang="en-US" sz="3100" i="1" dirty="0" smtClean="0"/>
              <a:t>,	</a:t>
            </a:r>
            <a:r>
              <a:rPr lang="en-US" sz="3100" i="1" dirty="0" err="1" smtClean="0"/>
              <a:t>a</a:t>
            </a:r>
            <a:r>
              <a:rPr lang="en-US" sz="3100" i="1" baseline="-25000" dirty="0" err="1" smtClean="0"/>
              <a:t>i</a:t>
            </a:r>
            <a:r>
              <a:rPr lang="en-US" sz="3100" i="1" dirty="0" smtClean="0"/>
              <a:t> ϵ F,	</a:t>
            </a:r>
            <a:r>
              <a:rPr lang="en-US" sz="3100" b="1" i="1" dirty="0" smtClean="0"/>
              <a:t>		</a:t>
            </a:r>
            <a:r>
              <a:rPr lang="en-US" sz="3100" i="1" dirty="0" smtClean="0"/>
              <a:t>(1)</a:t>
            </a: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где </a:t>
            </a:r>
            <a:r>
              <a:rPr lang="en-US" sz="3100" i="1" dirty="0" smtClean="0"/>
              <a:t>X</a:t>
            </a:r>
            <a:r>
              <a:rPr lang="ru-RU" sz="3100" i="1" baseline="30000" dirty="0" smtClean="0"/>
              <a:t>3</a:t>
            </a:r>
            <a:r>
              <a:rPr lang="ru-RU" sz="3100" i="1" dirty="0" smtClean="0"/>
              <a:t> + </a:t>
            </a:r>
            <a:r>
              <a:rPr lang="en-US" sz="3100" i="1" dirty="0" smtClean="0"/>
              <a:t>a</a:t>
            </a:r>
            <a:r>
              <a:rPr lang="ru-RU" sz="3100" i="1" baseline="-25000" dirty="0" smtClean="0"/>
              <a:t>2</a:t>
            </a:r>
            <a:r>
              <a:rPr lang="en-US" sz="3100" i="1" dirty="0" smtClean="0"/>
              <a:t>X</a:t>
            </a:r>
            <a:r>
              <a:rPr lang="ru-RU" sz="3100" i="1" baseline="30000" dirty="0" smtClean="0"/>
              <a:t>2</a:t>
            </a:r>
            <a:r>
              <a:rPr lang="ru-RU" sz="3100" i="1" dirty="0" smtClean="0"/>
              <a:t> + </a:t>
            </a:r>
            <a:r>
              <a:rPr lang="en-US" sz="3100" i="1" dirty="0" smtClean="0"/>
              <a:t>a</a:t>
            </a:r>
            <a:r>
              <a:rPr lang="ru-RU" sz="3100" i="1" baseline="-25000" dirty="0" smtClean="0"/>
              <a:t>4</a:t>
            </a:r>
            <a:r>
              <a:rPr lang="en-US" sz="3100" i="1" dirty="0" smtClean="0"/>
              <a:t>X</a:t>
            </a:r>
            <a:r>
              <a:rPr lang="ru-RU" sz="3100" i="1" dirty="0" smtClean="0"/>
              <a:t> + </a:t>
            </a:r>
            <a:r>
              <a:rPr lang="en-US" sz="3100" i="1" dirty="0" smtClean="0"/>
              <a:t>a</a:t>
            </a:r>
            <a:r>
              <a:rPr lang="ru-RU" sz="3100" i="1" baseline="-25000" dirty="0" smtClean="0"/>
              <a:t>6</a:t>
            </a:r>
            <a:r>
              <a:rPr lang="ru-RU" sz="3100" b="1" i="1" dirty="0" smtClean="0"/>
              <a:t> </a:t>
            </a:r>
            <a:r>
              <a:rPr lang="ru-RU" sz="3100" dirty="0" smtClean="0"/>
              <a:t> - многочлен без кратных корней.</a:t>
            </a:r>
          </a:p>
          <a:p>
            <a:pPr>
              <a:buNone/>
            </a:pPr>
            <a:r>
              <a:rPr lang="ru-RU" sz="3100" dirty="0" smtClean="0"/>
              <a:t>Пары </a:t>
            </a:r>
            <a:r>
              <a:rPr lang="ru-RU" sz="3100" i="1" dirty="0" smtClean="0"/>
              <a:t>(</a:t>
            </a:r>
            <a:r>
              <a:rPr lang="en-US" sz="3100" i="1" dirty="0" smtClean="0"/>
              <a:t>x</a:t>
            </a:r>
            <a:r>
              <a:rPr lang="ru-RU" sz="3100" i="1" dirty="0" smtClean="0"/>
              <a:t>, </a:t>
            </a:r>
            <a:r>
              <a:rPr lang="en-US" sz="3100" i="1" dirty="0" smtClean="0"/>
              <a:t>y</a:t>
            </a:r>
            <a:r>
              <a:rPr lang="ru-RU" sz="3100" i="1" dirty="0" smtClean="0"/>
              <a:t>) </a:t>
            </a:r>
            <a:r>
              <a:rPr lang="en-US" sz="3100" i="1" dirty="0" smtClean="0"/>
              <a:t>ϵ GF</a:t>
            </a:r>
            <a:r>
              <a:rPr lang="ru-RU" sz="3100" i="1" dirty="0" smtClean="0"/>
              <a:t>(</a:t>
            </a:r>
            <a:r>
              <a:rPr lang="en-US" sz="3100" i="1" dirty="0" smtClean="0"/>
              <a:t>q</a:t>
            </a:r>
            <a:r>
              <a:rPr lang="ru-RU" sz="3100" i="1" dirty="0" smtClean="0"/>
              <a:t>)</a:t>
            </a:r>
            <a:r>
              <a:rPr lang="ru-RU" sz="3100" dirty="0" smtClean="0"/>
              <a:t> элементов поля, удовлетворяющие уравнению кривой, называются точками эллиптической кривой.</a:t>
            </a:r>
          </a:p>
          <a:p>
            <a:pPr>
              <a:buNone/>
            </a:pPr>
            <a:r>
              <a:rPr lang="ru-RU" sz="3100" dirty="0" smtClean="0"/>
              <a:t>Множество пар элементов </a:t>
            </a:r>
            <a:r>
              <a:rPr lang="ru-RU" sz="3100" i="1" dirty="0" smtClean="0"/>
              <a:t>(</a:t>
            </a:r>
            <a:r>
              <a:rPr lang="en-US" sz="3100" i="1" dirty="0" smtClean="0"/>
              <a:t>x</a:t>
            </a:r>
            <a:r>
              <a:rPr lang="ru-RU" sz="3100" i="1" dirty="0" smtClean="0"/>
              <a:t>, </a:t>
            </a:r>
            <a:r>
              <a:rPr lang="en-US" sz="3100" i="1" dirty="0" smtClean="0"/>
              <a:t>y</a:t>
            </a:r>
            <a:r>
              <a:rPr lang="ru-RU" sz="3100" i="1" dirty="0" smtClean="0"/>
              <a:t>), </a:t>
            </a:r>
            <a:r>
              <a:rPr lang="en-US" sz="3100" i="1" dirty="0" smtClean="0"/>
              <a:t>x</a:t>
            </a:r>
            <a:r>
              <a:rPr lang="ru-RU" sz="3100" i="1" dirty="0" smtClean="0"/>
              <a:t>, </a:t>
            </a:r>
            <a:r>
              <a:rPr lang="en-US" sz="3100" i="1" dirty="0" smtClean="0"/>
              <a:t>y ϵ GF</a:t>
            </a:r>
            <a:r>
              <a:rPr lang="ru-RU" sz="3100" i="1" dirty="0" smtClean="0"/>
              <a:t>(</a:t>
            </a:r>
            <a:r>
              <a:rPr lang="en-US" sz="3100" i="1" dirty="0" smtClean="0"/>
              <a:t>q</a:t>
            </a:r>
            <a:r>
              <a:rPr lang="ru-RU" sz="3100" i="1" dirty="0" smtClean="0"/>
              <a:t>)</a:t>
            </a:r>
            <a:r>
              <a:rPr lang="ru-RU" sz="3100" dirty="0" smtClean="0"/>
              <a:t>, удовлетворяющее уравнению (1), и содержащее бесконечно удаленную точку, обозначаемую </a:t>
            </a:r>
            <a:r>
              <a:rPr lang="ru-RU" sz="3100" i="1" dirty="0" smtClean="0"/>
              <a:t>Ө</a:t>
            </a:r>
            <a:r>
              <a:rPr lang="ru-RU" sz="3100" dirty="0" smtClean="0"/>
              <a:t>, образуют группу. </a:t>
            </a:r>
          </a:p>
          <a:p>
            <a:endParaRPr lang="ru-RU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539552" y="5525361"/>
            <a:ext cx="8604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3568" y="5301208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эллиптическая кривая задана уравнением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ru-RU" sz="2400" i="1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= </a:t>
            </a:r>
            <a:r>
              <a:rPr lang="en-US" sz="2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400" i="1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aX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(2)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это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называется  короткой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формой Вейерштрасса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дискриминанта 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Дискриминант</a:t>
            </a:r>
            <a:r>
              <a:rPr lang="ru-RU" dirty="0" smtClean="0"/>
              <a:t> многочлена </a:t>
            </a:r>
            <a:r>
              <a:rPr lang="en-US" i="1" dirty="0" smtClean="0"/>
              <a:t>p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ru-RU" i="1" dirty="0" smtClean="0"/>
              <a:t>) = </a:t>
            </a:r>
            <a:r>
              <a:rPr lang="en-US" i="1" dirty="0" smtClean="0"/>
              <a:t>a</a:t>
            </a:r>
            <a:r>
              <a:rPr lang="ru-RU" i="1" baseline="-25000" dirty="0" smtClean="0"/>
              <a:t>0</a:t>
            </a:r>
            <a:r>
              <a:rPr lang="ru-RU" i="1" dirty="0" smtClean="0"/>
              <a:t> + </a:t>
            </a:r>
            <a:r>
              <a:rPr lang="en-US" i="1" dirty="0" smtClean="0"/>
              <a:t>a</a:t>
            </a:r>
            <a:r>
              <a:rPr lang="ru-RU" i="1" baseline="-25000" dirty="0" smtClean="0"/>
              <a:t>1</a:t>
            </a:r>
            <a:r>
              <a:rPr lang="en-US" i="1" dirty="0" smtClean="0"/>
              <a:t>x</a:t>
            </a:r>
            <a:r>
              <a:rPr lang="ru-RU" i="1" dirty="0" smtClean="0"/>
              <a:t> + … +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i="1" baseline="30000" dirty="0" smtClean="0"/>
              <a:t> </a:t>
            </a:r>
            <a:r>
              <a:rPr lang="ru-RU" i="1" dirty="0" smtClean="0"/>
              <a:t>,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ru-RU" i="1" dirty="0" smtClean="0"/>
              <a:t> ≠ 0</a:t>
            </a:r>
            <a:r>
              <a:rPr lang="ru-RU" dirty="0" smtClean="0"/>
              <a:t>, - это произведение , </a:t>
            </a:r>
          </a:p>
          <a:p>
            <a:r>
              <a:rPr lang="ru-RU" dirty="0" smtClean="0"/>
              <a:t>где </a:t>
            </a:r>
            <a:r>
              <a:rPr lang="en-US" i="1" dirty="0" smtClean="0"/>
              <a:t>a</a:t>
            </a:r>
            <a:r>
              <a:rPr lang="ru-RU" i="1" baseline="-25000" dirty="0" smtClean="0"/>
              <a:t>1</a:t>
            </a:r>
            <a:r>
              <a:rPr lang="ru-RU" i="1" dirty="0" smtClean="0"/>
              <a:t>, </a:t>
            </a:r>
            <a:r>
              <a:rPr lang="en-US" i="1" dirty="0" smtClean="0"/>
              <a:t>a</a:t>
            </a:r>
            <a:r>
              <a:rPr lang="ru-RU" i="1" baseline="-25000" dirty="0" smtClean="0"/>
              <a:t>2</a:t>
            </a:r>
            <a:r>
              <a:rPr lang="ru-RU" i="1" dirty="0" smtClean="0"/>
              <a:t>, … ,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ru-RU" dirty="0" smtClean="0"/>
              <a:t> – все корни многочлена, с учетом кратностей, в некотором расширении основного поля, в котором они существуют.</a:t>
            </a:r>
          </a:p>
          <a:p>
            <a:r>
              <a:rPr lang="ru-RU" dirty="0" smtClean="0"/>
              <a:t>	Дискриминант обладает некоторыми свойствами:</a:t>
            </a:r>
          </a:p>
          <a:p>
            <a:pPr lvl="0"/>
            <a:r>
              <a:rPr lang="ru-RU" dirty="0" smtClean="0"/>
              <a:t>Дискриминант равен нулю тогда и только тогда, когда многочлен имеет кратные корни.</a:t>
            </a:r>
          </a:p>
          <a:p>
            <a:pPr lvl="0"/>
            <a:r>
              <a:rPr lang="ru-RU" dirty="0" smtClean="0"/>
              <a:t>Дискриминант </a:t>
            </a:r>
            <a:r>
              <a:rPr lang="ru-RU" dirty="0" smtClean="0"/>
              <a:t>ЭК в краткой форме Вейерштрасса имеет вид</a:t>
            </a:r>
          </a:p>
          <a:p>
            <a:pPr lvl="0"/>
            <a:endParaRPr lang="ru-RU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877272"/>
            <a:ext cx="1728192" cy="504056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69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200800" cy="40939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	Дискриминант является важным понятием для определения вида эллиптической кривой. </a:t>
            </a:r>
          </a:p>
          <a:p>
            <a:pPr lvl="0"/>
            <a:r>
              <a:rPr lang="ru-RU" dirty="0" smtClean="0"/>
              <a:t>Если  </a:t>
            </a:r>
            <a:r>
              <a:rPr lang="el-GR" dirty="0" smtClean="0"/>
              <a:t>Δ</a:t>
            </a:r>
            <a:r>
              <a:rPr lang="ru-RU" dirty="0" smtClean="0"/>
              <a:t>&lt; 0, то уравнение имеет три разных действительных корня . Типичный график для такого случая – кривая, состоящая из двух частей. Кривая представлена на рисунке 3.а.</a:t>
            </a:r>
          </a:p>
          <a:p>
            <a:pPr lvl="0"/>
            <a:r>
              <a:rPr lang="ru-RU" dirty="0" smtClean="0"/>
              <a:t>Если </a:t>
            </a:r>
            <a:r>
              <a:rPr lang="el-GR" dirty="0" smtClean="0"/>
              <a:t>Δ</a:t>
            </a:r>
            <a:r>
              <a:rPr lang="ru-RU" dirty="0" smtClean="0"/>
              <a:t> = 0, то уравнение имеет действительные корня , два из которых равны. В этом случае точка  – особая и кривая является сингулярной. Типичный график для такого случая представлен на рисунке 3.б.</a:t>
            </a:r>
          </a:p>
          <a:p>
            <a:pPr lvl="0"/>
            <a:r>
              <a:rPr lang="ru-RU" dirty="0" smtClean="0"/>
              <a:t>Если </a:t>
            </a:r>
            <a:r>
              <a:rPr lang="el-GR" dirty="0" smtClean="0"/>
              <a:t>Δ</a:t>
            </a:r>
            <a:r>
              <a:rPr lang="ru-RU" dirty="0" smtClean="0"/>
              <a:t> &gt; 0, то уравнение имеет один действительный корень  и два комплексных. Типичный график в таком случае представлен на рисунке 3.в.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7815"/>
          <a:stretch/>
        </p:blipFill>
        <p:spPr bwMode="auto">
          <a:xfrm>
            <a:off x="1907704" y="4581128"/>
            <a:ext cx="5462650" cy="1816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ЭК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lvl="0" fontAlgn="base"/>
            <a:r>
              <a:rPr lang="ru-RU" sz="2400" dirty="0" smtClean="0"/>
              <a:t>гладкие эллиптические кривые;</a:t>
            </a:r>
          </a:p>
          <a:p>
            <a:pPr lvl="0" fontAlgn="base"/>
            <a:r>
              <a:rPr lang="ru-RU" sz="2400" dirty="0" smtClean="0"/>
              <a:t>сингулярные эллиптические кривые;</a:t>
            </a:r>
          </a:p>
          <a:p>
            <a:pPr fontAlgn="base"/>
            <a:r>
              <a:rPr lang="ru-RU" sz="2400" dirty="0" err="1" smtClean="0"/>
              <a:t>суперсингулярные</a:t>
            </a:r>
            <a:r>
              <a:rPr lang="ru-RU" sz="2400" dirty="0" smtClean="0"/>
              <a:t> и </a:t>
            </a:r>
            <a:r>
              <a:rPr lang="ru-RU" sz="2400" dirty="0" err="1" smtClean="0"/>
              <a:t>несуперсингулярные</a:t>
            </a:r>
            <a:r>
              <a:rPr lang="ru-RU" sz="2400" dirty="0" smtClean="0"/>
              <a:t> эллиптические кривые. 	</a:t>
            </a:r>
          </a:p>
          <a:p>
            <a:pPr fontAlgn="base">
              <a:buNone/>
            </a:pPr>
            <a:r>
              <a:rPr lang="ru-RU" sz="2400" b="1" dirty="0" smtClean="0"/>
              <a:t>Гладкой эллиптической кривой </a:t>
            </a:r>
            <a:r>
              <a:rPr lang="ru-RU" sz="2400" dirty="0" smtClean="0"/>
              <a:t>называется кривая </a:t>
            </a:r>
            <a:r>
              <a:rPr lang="en-US" sz="2400" i="1" dirty="0" smtClean="0"/>
              <a:t>E</a:t>
            </a:r>
            <a:r>
              <a:rPr lang="ru-RU" sz="2400" dirty="0" smtClean="0"/>
              <a:t>, заданная уравнением (6), для которой  дискриминант  не равен </a:t>
            </a:r>
            <a:r>
              <a:rPr lang="ru-RU" sz="2400" i="1" dirty="0" smtClean="0"/>
              <a:t>0</a:t>
            </a:r>
            <a:r>
              <a:rPr lang="ru-RU" sz="2400" dirty="0" smtClean="0"/>
              <a:t>.</a:t>
            </a:r>
          </a:p>
          <a:p>
            <a:pPr lvl="0" fontAlgn="base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2067" b="1"/>
          <a:stretch/>
        </p:blipFill>
        <p:spPr bwMode="auto">
          <a:xfrm>
            <a:off x="1331640" y="1052736"/>
            <a:ext cx="6192688" cy="4629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91C48-A399-45CD-B908-65F3A3F991C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600"/>
              <a:t>Хронология развития систем ЭЦП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8229600" cy="563231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/>
              <a:t>1976 г. – открытие М. </a:t>
            </a:r>
            <a:r>
              <a:rPr lang="ru-RU" sz="2000" b="1" dirty="0" err="1"/>
              <a:t>Хэлменом</a:t>
            </a:r>
            <a:r>
              <a:rPr lang="ru-RU" sz="2000" b="1" dirty="0"/>
              <a:t> и У. </a:t>
            </a:r>
            <a:r>
              <a:rPr lang="ru-RU" sz="2000" b="1" dirty="0" err="1"/>
              <a:t>Диффи</a:t>
            </a:r>
            <a:r>
              <a:rPr lang="ru-RU" sz="2000" b="1" dirty="0"/>
              <a:t> асимметричных            	криптографических систем;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1978 г. – Р. </a:t>
            </a:r>
            <a:r>
              <a:rPr lang="ru-RU" sz="2000" b="1" dirty="0" err="1"/>
              <a:t>Райвест</a:t>
            </a:r>
            <a:r>
              <a:rPr lang="ru-RU" sz="2000" b="1" dirty="0"/>
              <a:t>, А. Шамир, Л. </a:t>
            </a:r>
            <a:r>
              <a:rPr lang="ru-RU" sz="2000" b="1" dirty="0" err="1"/>
              <a:t>Адельман</a:t>
            </a:r>
            <a:r>
              <a:rPr lang="ru-RU" sz="2000" b="1" dirty="0"/>
              <a:t> – предложили первую 	систему  ЭЦП, основанную на задаче факторизации 	большого числа;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1985 г. – Эль </a:t>
            </a:r>
            <a:r>
              <a:rPr lang="ru-RU" sz="2000" b="1" dirty="0" err="1"/>
              <a:t>Гамаль</a:t>
            </a:r>
            <a:r>
              <a:rPr lang="ru-RU" sz="2000" b="1" dirty="0"/>
              <a:t> предложил систему ЭЦП, основанную на 	задаче логарифмирования в поле чисел  из </a:t>
            </a:r>
            <a:r>
              <a:rPr lang="ru-RU" sz="2000" b="1" i="1" dirty="0" err="1"/>
              <a:t>р</a:t>
            </a:r>
            <a:r>
              <a:rPr lang="ru-RU" sz="2000" b="1" dirty="0"/>
              <a:t> элементов;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1991 г.- Международный стандарт ЭЦП </a:t>
            </a:r>
            <a:r>
              <a:rPr lang="en-US" sz="2000" b="1" dirty="0"/>
              <a:t>ISO/IEC 9796 (</a:t>
            </a:r>
            <a:r>
              <a:rPr lang="ru-RU" sz="2000" b="1" dirty="0"/>
              <a:t>вариант </a:t>
            </a:r>
            <a:r>
              <a:rPr lang="ru-RU" sz="2000" b="1" dirty="0" smtClean="0"/>
              <a:t>РША</a:t>
            </a:r>
            <a:r>
              <a:rPr lang="ru-RU" sz="2000" b="1" dirty="0"/>
              <a:t>);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1994 г. – Стандарт США </a:t>
            </a:r>
            <a:r>
              <a:rPr lang="en-US" sz="2000" b="1" dirty="0"/>
              <a:t>FIPS</a:t>
            </a:r>
            <a:r>
              <a:rPr lang="ru-RU" sz="2000" b="1" dirty="0"/>
              <a:t> 186 (вариант подписи Эль </a:t>
            </a:r>
            <a:r>
              <a:rPr lang="ru-RU" sz="2000" b="1" dirty="0" err="1"/>
              <a:t>Гамаля</a:t>
            </a:r>
            <a:r>
              <a:rPr lang="ru-RU" sz="2000" b="1" dirty="0"/>
              <a:t>);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1994 г. – ГОСТ  Р </a:t>
            </a:r>
            <a:r>
              <a:rPr lang="ru-RU" sz="2000" b="1" dirty="0" smtClean="0"/>
              <a:t>34.10-94(вариант </a:t>
            </a:r>
            <a:r>
              <a:rPr lang="ru-RU" sz="2000" b="1" dirty="0"/>
              <a:t>подписи Эль </a:t>
            </a:r>
            <a:r>
              <a:rPr lang="ru-RU" sz="2000" b="1" dirty="0" err="1"/>
              <a:t>Гамаля</a:t>
            </a:r>
            <a:r>
              <a:rPr lang="ru-RU" sz="2000" b="1" dirty="0"/>
              <a:t>);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2000 г. – Стандарт США </a:t>
            </a:r>
            <a:r>
              <a:rPr lang="en-US" sz="2000" b="1" dirty="0"/>
              <a:t>FIPS</a:t>
            </a:r>
            <a:r>
              <a:rPr lang="ru-RU" sz="2000" b="1" dirty="0"/>
              <a:t> 186 – 2;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2001 г. 2012 г</a:t>
            </a:r>
            <a:r>
              <a:rPr lang="ru-RU" sz="2000" dirty="0"/>
              <a:t> </a:t>
            </a:r>
            <a:r>
              <a:rPr lang="ru-RU" sz="2000" b="1" dirty="0"/>
              <a:t>– ГОСТ  Р 34.10-01 (12) (ЭЦП   на основе        математического аппарата эллиптических кривых</a:t>
            </a:r>
            <a:r>
              <a:rPr lang="ru-RU" sz="2000" b="1" dirty="0" smtClean="0"/>
              <a:t>).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228572" cy="27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124744"/>
            <a:ext cx="728081" cy="504056"/>
          </a:xfrm>
          <a:prstGeom prst="rect">
            <a:avLst/>
          </a:prstGeom>
          <a:noFill/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196752"/>
            <a:ext cx="688977" cy="512316"/>
          </a:xfrm>
          <a:prstGeom prst="rect">
            <a:avLst/>
          </a:prstGeom>
          <a:noFill/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348880"/>
            <a:ext cx="107950" cy="241300"/>
          </a:xfrm>
          <a:prstGeom prst="rect">
            <a:avLst/>
          </a:prstGeom>
          <a:noFill/>
        </p:spPr>
      </p:pic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79512" y="-30777"/>
            <a:ext cx="828092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Сингулярной эллиптической кривой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называется кривая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которой существует хотя бы одна особая точка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которой одновременно выполняются два условия: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невыполнении этих условий кривая является </a:t>
            </a: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несингулярной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гладкой.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Дискриминант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сингулярной эллиптической кривой равен </a:t>
            </a:r>
            <a:r>
              <a:rPr lang="ru-RU" sz="2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232643" y="1408211"/>
            <a:ext cx="678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51276" y="330171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/>
              <a:t>Суперсингулярной</a:t>
            </a:r>
            <a:r>
              <a:rPr lang="ru-RU" sz="2800" b="1" dirty="0" smtClean="0"/>
              <a:t> эллиптической кривой </a:t>
            </a:r>
            <a:r>
              <a:rPr lang="ru-RU" sz="2800" dirty="0" smtClean="0"/>
              <a:t>называется кривая </a:t>
            </a:r>
            <a:r>
              <a:rPr lang="en-US" sz="2800" i="1" dirty="0" smtClean="0"/>
              <a:t>E</a:t>
            </a:r>
            <a:r>
              <a:rPr lang="ru-RU" sz="2800" dirty="0" smtClean="0"/>
              <a:t> над бинарным конечным полем вида </a:t>
            </a:r>
            <a:r>
              <a:rPr lang="en-US" sz="2800" i="1" dirty="0" smtClean="0"/>
              <a:t>GF</a:t>
            </a:r>
            <a:r>
              <a:rPr lang="ru-RU" sz="2800" i="1" dirty="0" smtClean="0"/>
              <a:t>(2</a:t>
            </a:r>
            <a:r>
              <a:rPr lang="en-US" sz="2800" i="1" baseline="30000" dirty="0" smtClean="0"/>
              <a:t>n</a:t>
            </a:r>
            <a:r>
              <a:rPr lang="ru-RU" sz="2800" i="1" dirty="0" smtClean="0"/>
              <a:t>)</a:t>
            </a:r>
            <a:r>
              <a:rPr lang="ru-RU" sz="2800" dirty="0" smtClean="0"/>
              <a:t>, заданная уравнением.</a:t>
            </a:r>
          </a:p>
          <a:p>
            <a:pPr>
              <a:buNone/>
            </a:pPr>
            <a:r>
              <a:rPr lang="ru-RU" sz="2800" i="1" dirty="0" smtClean="0"/>
              <a:t>                   </a:t>
            </a:r>
            <a:r>
              <a:rPr lang="en-US" sz="2800" i="1" dirty="0" smtClean="0"/>
              <a:t>Y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+ a</a:t>
            </a:r>
            <a:r>
              <a:rPr lang="en-US" sz="2800" i="1" baseline="-25000" dirty="0" smtClean="0"/>
              <a:t>3</a:t>
            </a:r>
            <a:r>
              <a:rPr lang="en-US" sz="2800" i="1" dirty="0" smtClean="0"/>
              <a:t>Y = X</a:t>
            </a:r>
            <a:r>
              <a:rPr lang="en-US" sz="2800" i="1" baseline="30000" dirty="0" smtClean="0"/>
              <a:t>3</a:t>
            </a:r>
            <a:r>
              <a:rPr lang="en-US" sz="2800" i="1" dirty="0" smtClean="0"/>
              <a:t> + a</a:t>
            </a:r>
            <a:r>
              <a:rPr lang="en-US" sz="2800" i="1" baseline="-25000" dirty="0" smtClean="0"/>
              <a:t>4</a:t>
            </a:r>
            <a:r>
              <a:rPr lang="en-US" sz="2800" i="1" dirty="0" smtClean="0"/>
              <a:t>X + a</a:t>
            </a:r>
            <a:r>
              <a:rPr lang="en-US" sz="2800" i="1" baseline="-25000" dirty="0" smtClean="0"/>
              <a:t>6</a:t>
            </a:r>
            <a:r>
              <a:rPr lang="en-US" sz="2800" i="1" dirty="0" smtClean="0"/>
              <a:t> </a:t>
            </a:r>
            <a:endParaRPr lang="ru-RU" sz="2800" b="1" dirty="0" smtClean="0"/>
          </a:p>
          <a:p>
            <a:r>
              <a:rPr lang="ru-RU" sz="2800" dirty="0" smtClean="0"/>
              <a:t>	</a:t>
            </a:r>
            <a:r>
              <a:rPr lang="ru-RU" sz="2800" b="1" dirty="0" err="1" smtClean="0"/>
              <a:t>Несуперсингулярной</a:t>
            </a:r>
            <a:r>
              <a:rPr lang="ru-RU" sz="2800" b="1" dirty="0" smtClean="0"/>
              <a:t> эллиптической кривой</a:t>
            </a:r>
            <a:r>
              <a:rPr lang="ru-RU" sz="2800" dirty="0" smtClean="0"/>
              <a:t> называется кривая </a:t>
            </a:r>
            <a:r>
              <a:rPr lang="en-US" sz="2800" i="1" dirty="0" smtClean="0"/>
              <a:t>E </a:t>
            </a:r>
            <a:r>
              <a:rPr lang="ru-RU" sz="2800" dirty="0" smtClean="0"/>
              <a:t>над бинарным конечным полем вида </a:t>
            </a:r>
            <a:r>
              <a:rPr lang="ru-RU" sz="2800" i="1" dirty="0" smtClean="0"/>
              <a:t>GF(2</a:t>
            </a:r>
            <a:r>
              <a:rPr lang="en-US" sz="2800" i="1" baseline="30000" dirty="0" smtClean="0"/>
              <a:t>n</a:t>
            </a:r>
            <a:r>
              <a:rPr lang="ru-RU" sz="2800" i="1" dirty="0" smtClean="0"/>
              <a:t>)</a:t>
            </a:r>
            <a:r>
              <a:rPr lang="ru-RU" sz="2800" dirty="0" smtClean="0"/>
              <a:t>, заданная уравнением</a:t>
            </a:r>
          </a:p>
          <a:p>
            <a:pPr>
              <a:buNone/>
            </a:pPr>
            <a:r>
              <a:rPr lang="ru-RU" i="1" dirty="0" smtClean="0"/>
              <a:t>                  </a:t>
            </a:r>
            <a:r>
              <a:rPr lang="en-US" i="1" dirty="0" smtClean="0"/>
              <a:t>Y</a:t>
            </a:r>
            <a:r>
              <a:rPr lang="ru-RU" i="1" baseline="30000" dirty="0" smtClean="0"/>
              <a:t>2</a:t>
            </a:r>
            <a:r>
              <a:rPr lang="ru-RU" i="1" dirty="0" smtClean="0"/>
              <a:t> + </a:t>
            </a:r>
            <a:r>
              <a:rPr lang="en-US" i="1" dirty="0" smtClean="0"/>
              <a:t>XY</a:t>
            </a:r>
            <a:r>
              <a:rPr lang="ru-RU" i="1" dirty="0" smtClean="0"/>
              <a:t> = </a:t>
            </a:r>
            <a:r>
              <a:rPr lang="en-US" i="1" dirty="0" smtClean="0"/>
              <a:t>X</a:t>
            </a:r>
            <a:r>
              <a:rPr lang="ru-RU" i="1" baseline="30000" dirty="0" smtClean="0"/>
              <a:t>3</a:t>
            </a:r>
            <a:r>
              <a:rPr lang="ru-RU" i="1" dirty="0" smtClean="0"/>
              <a:t> + </a:t>
            </a:r>
            <a:r>
              <a:rPr lang="en-US" i="1" dirty="0" smtClean="0"/>
              <a:t>a</a:t>
            </a:r>
            <a:r>
              <a:rPr lang="ru-RU" i="1" baseline="-25000" dirty="0" smtClean="0"/>
              <a:t>2</a:t>
            </a:r>
            <a:r>
              <a:rPr lang="en-US" i="1" dirty="0" smtClean="0"/>
              <a:t>X</a:t>
            </a:r>
            <a:r>
              <a:rPr lang="ru-RU" i="1" baseline="30000" dirty="0" smtClean="0"/>
              <a:t>2</a:t>
            </a:r>
            <a:r>
              <a:rPr lang="ru-RU" i="1" dirty="0" smtClean="0"/>
              <a:t> + </a:t>
            </a:r>
            <a:r>
              <a:rPr lang="en-US" i="1" dirty="0" smtClean="0"/>
              <a:t>a</a:t>
            </a:r>
            <a:r>
              <a:rPr lang="ru-RU" i="1" baseline="-25000" dirty="0" smtClean="0"/>
              <a:t>6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2.1 Эллиптические кривые в вещественных числах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813341" cy="216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8762023" cy="140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00430" y="3214686"/>
            <a:ext cx="50720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5715016"/>
            <a:ext cx="24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 обозначается </a:t>
            </a:r>
            <a:r>
              <a:rPr lang="en-US" dirty="0" smtClean="0"/>
              <a:t>E(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097" y="1000108"/>
            <a:ext cx="9394097" cy="125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7383117" cy="314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Операция сложения точек на кривой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Операция сложения двух точек на кривой  проводится так, чтобы получить другую точку на кривой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es-ES" sz="2400" b="1" dirty="0"/>
              <a:t>R = P + Q, </a:t>
            </a:r>
            <a:r>
              <a:rPr lang="ru-RU" sz="2400" b="1" dirty="0" smtClean="0"/>
              <a:t>где</a:t>
            </a:r>
            <a:r>
              <a:rPr lang="es-ES" sz="2400" b="1" dirty="0" smtClean="0"/>
              <a:t> </a:t>
            </a:r>
            <a:r>
              <a:rPr lang="es-ES" sz="2400" b="1" dirty="0"/>
              <a:t>P = (x1, y1), Q = (x2, y2), и R = (x3, y3)</a:t>
            </a:r>
            <a:endParaRPr lang="ru-RU" sz="2400" b="1" dirty="0" smtClean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00372"/>
            <a:ext cx="6572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2.2 Эллиптические кривые в поле </a:t>
            </a:r>
            <a:r>
              <a:rPr lang="en-US" dirty="0" smtClean="0"/>
              <a:t>GF(p)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Эллиптическая кривая</a:t>
            </a:r>
            <a:r>
              <a:rPr lang="en-US" sz="2400" dirty="0" smtClean="0"/>
              <a:t>       </a:t>
            </a:r>
            <a:r>
              <a:rPr lang="ru-RU" sz="2400" dirty="0" smtClean="0"/>
              <a:t>               задается уравнением</a:t>
            </a:r>
          </a:p>
          <a:p>
            <a:pPr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г</a:t>
            </a:r>
            <a:r>
              <a:rPr lang="ru-RU" sz="2400" dirty="0" smtClean="0"/>
              <a:t>де а и </a:t>
            </a:r>
            <a:r>
              <a:rPr lang="en-US" sz="2400" dirty="0" smtClean="0"/>
              <a:t>b</a:t>
            </a:r>
            <a:r>
              <a:rPr lang="ru-RU" sz="2400" dirty="0" smtClean="0"/>
              <a:t> элемент поля </a:t>
            </a:r>
            <a:r>
              <a:rPr lang="en-US" sz="2400" dirty="0" smtClean="0"/>
              <a:t>GF(p)</a:t>
            </a:r>
            <a:r>
              <a:rPr lang="ru-RU" sz="2400" dirty="0" smtClean="0"/>
              <a:t>. То есть операция сложения координат точе</a:t>
            </a:r>
            <a:r>
              <a:rPr lang="ru-RU" sz="2400" dirty="0"/>
              <a:t>к</a:t>
            </a:r>
            <a:r>
              <a:rPr lang="ru-RU" sz="2400" dirty="0" smtClean="0"/>
              <a:t> выполняется по модулю </a:t>
            </a:r>
            <a:r>
              <a:rPr lang="en-US" sz="2400" dirty="0" smtClean="0"/>
              <a:t>p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Точки на кривой не представляют графа, как было в поле рациональных чисел. </a:t>
            </a:r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571868" y="1571612"/>
          <a:ext cx="1133480" cy="539752"/>
        </p:xfrm>
        <a:graphic>
          <a:graphicData uri="http://schemas.openxmlformats.org/presentationml/2006/ole">
            <p:oleObj spid="_x0000_s22546" name="Equation" r:id="rId3" imgW="533169" imgH="25389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25588" y="2000250"/>
          <a:ext cx="2052637" cy="506413"/>
        </p:xfrm>
        <a:graphic>
          <a:graphicData uri="http://schemas.openxmlformats.org/presentationml/2006/ole">
            <p:oleObj spid="_x0000_s22547" name="Equation" r:id="rId4" imgW="977900" imgH="241300" progId="Equation.DSMT4">
              <p:embed/>
            </p:oleObj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80" y="4143380"/>
            <a:ext cx="90012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Пример  кривой</a:t>
            </a:r>
            <a:r>
              <a:rPr lang="en-US" sz="2800" dirty="0" smtClean="0"/>
              <a:t>            </a:t>
            </a:r>
            <a:r>
              <a:rPr lang="ru-RU" sz="2800" dirty="0" smtClean="0"/>
              <a:t>    по уравнению 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7136477" cy="41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928926" y="357166"/>
          <a:ext cx="785818" cy="362685"/>
        </p:xfrm>
        <a:graphic>
          <a:graphicData uri="http://schemas.openxmlformats.org/presentationml/2006/ole">
            <p:oleObj spid="_x0000_s23570" name="Equation" r:id="rId4" imgW="495085" imgH="228501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286512" y="428604"/>
          <a:ext cx="1428760" cy="367395"/>
        </p:xfrm>
        <a:graphic>
          <a:graphicData uri="http://schemas.openxmlformats.org/presentationml/2006/ole">
            <p:oleObj spid="_x0000_s23571" name="Equation" r:id="rId5" imgW="889000" imgH="228600" progId="Equation.DSMT4">
              <p:embed/>
            </p:oleObj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286388"/>
            <a:ext cx="8540682" cy="13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492919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Замечания: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14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сложения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6164191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6270484" cy="84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14480" y="2643182"/>
          <a:ext cx="928694" cy="378838"/>
        </p:xfrm>
        <a:graphic>
          <a:graphicData uri="http://schemas.openxmlformats.org/presentationml/2006/ole">
            <p:oleObj spid="_x0000_s76802" name="Equation" r:id="rId5" imgW="418918" imgH="203112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57554" y="192880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 = (x1, y1), Q = (x2, y2),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714480" y="4000504"/>
          <a:ext cx="900112" cy="450850"/>
        </p:xfrm>
        <a:graphic>
          <a:graphicData uri="http://schemas.openxmlformats.org/presentationml/2006/ole">
            <p:oleObj spid="_x0000_s76803" name="Equation" r:id="rId6" imgW="406048" imgH="203024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928670"/>
            <a:ext cx="8362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Точки на эллиптической кривой образуют группу с операцией </a:t>
            </a:r>
          </a:p>
          <a:p>
            <a:r>
              <a:rPr lang="ru-RU" sz="2400" dirty="0" smtClean="0"/>
              <a:t>специфического сложения, определяемого следующими </a:t>
            </a:r>
          </a:p>
          <a:p>
            <a:r>
              <a:rPr lang="ru-RU" sz="2400" dirty="0" smtClean="0"/>
              <a:t>соотношениями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4318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1-й случай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000504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2-й случай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551723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операции нужно выполнять по модулю </a:t>
            </a:r>
            <a:r>
              <a:rPr lang="ru-RU" i="1" dirty="0" err="1" smtClean="0"/>
              <a:t>р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3-й случай. Точки </a:t>
            </a:r>
            <a:r>
              <a:rPr lang="en-US" sz="2800" dirty="0" smtClean="0"/>
              <a:t>P </a:t>
            </a:r>
            <a:r>
              <a:rPr lang="ru-RU" sz="2800" dirty="0" smtClean="0"/>
              <a:t>и</a:t>
            </a:r>
            <a:r>
              <a:rPr lang="en-US" sz="2800" dirty="0" smtClean="0"/>
              <a:t> Q</a:t>
            </a:r>
            <a:r>
              <a:rPr lang="ru-RU" sz="2800" dirty="0" smtClean="0"/>
              <a:t> </a:t>
            </a:r>
            <a:r>
              <a:rPr lang="ru-RU" sz="2800" dirty="0" err="1" smtClean="0"/>
              <a:t>инверсны</a:t>
            </a:r>
            <a:r>
              <a:rPr lang="ru-RU" sz="2800" dirty="0" smtClean="0"/>
              <a:t> друг другу: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тогда                      ,</a:t>
            </a:r>
          </a:p>
          <a:p>
            <a:pPr>
              <a:buNone/>
            </a:pPr>
            <a:r>
              <a:rPr lang="ru-RU" sz="2800" dirty="0" smtClean="0"/>
              <a:t>где 0- нулевая точка или точка в бесконечности.</a:t>
            </a:r>
          </a:p>
          <a:p>
            <a:pPr marL="0" indent="0">
              <a:buNone/>
            </a:pPr>
            <a:r>
              <a:rPr lang="ru-RU" sz="2800" dirty="0" smtClean="0"/>
              <a:t>Точка 0 является аддитивным нулевым элементом группы.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2214554"/>
          <a:ext cx="1555750" cy="500063"/>
        </p:xfrm>
        <a:graphic>
          <a:graphicData uri="http://schemas.openxmlformats.org/presentationml/2006/ole">
            <p:oleObj spid="_x0000_s77826" name="Equation" r:id="rId3" imgW="711200" imgH="2286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357422" y="2143116"/>
          <a:ext cx="2004012" cy="571495"/>
        </p:xfrm>
        <a:graphic>
          <a:graphicData uri="http://schemas.openxmlformats.org/presentationml/2006/ole">
            <p:oleObj spid="_x0000_s77827" name="Equation" r:id="rId4" imgW="800100" imgH="2286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715008" y="2214554"/>
          <a:ext cx="1357322" cy="443207"/>
        </p:xfrm>
        <a:graphic>
          <a:graphicData uri="http://schemas.openxmlformats.org/presentationml/2006/ole">
            <p:oleObj spid="_x0000_s77828" name="Equation" r:id="rId5" imgW="622030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85559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8004485" cy="13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3786190"/>
            <a:ext cx="171451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770" y="4143380"/>
            <a:ext cx="88793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86446" y="3714752"/>
            <a:ext cx="35719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928934"/>
            <a:ext cx="142876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71472" y="2928934"/>
          <a:ext cx="238126" cy="303069"/>
        </p:xfrm>
        <a:graphic>
          <a:graphicData uri="http://schemas.openxmlformats.org/presentationml/2006/ole">
            <p:oleObj spid="_x0000_s24587" name="Equation" r:id="rId6" imgW="139579" imgH="177646" progId="Equation.DSMT4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60" y="2643182"/>
            <a:ext cx="159048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Криптографические системы на эллиптических кривых</a:t>
            </a:r>
          </a:p>
          <a:p>
            <a:pPr marL="514350" indent="-51435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1.1 Понятия группы  и поля</a:t>
            </a:r>
          </a:p>
          <a:p>
            <a:pPr marL="514350" indent="-51435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Рисунок11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812" y="523163"/>
            <a:ext cx="82375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4714884"/>
            <a:ext cx="15905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P=P+P</a:t>
            </a:r>
          </a:p>
          <a:p>
            <a:r>
              <a:rPr lang="en-US" dirty="0" smtClean="0"/>
              <a:t>4P=2P+2P</a:t>
            </a:r>
          </a:p>
          <a:p>
            <a:r>
              <a:rPr lang="en-US" dirty="0" smtClean="0"/>
              <a:t>8P=4P+4P</a:t>
            </a:r>
          </a:p>
          <a:p>
            <a:r>
              <a:rPr lang="en-US" dirty="0" smtClean="0"/>
              <a:t>16P=8P+8P</a:t>
            </a:r>
          </a:p>
          <a:p>
            <a:r>
              <a:rPr lang="en-US" dirty="0" smtClean="0"/>
              <a:t>32P=16P+16P</a:t>
            </a:r>
          </a:p>
          <a:p>
            <a:r>
              <a:rPr lang="en-US" dirty="0" smtClean="0"/>
              <a:t>64P=32P+32P</a:t>
            </a:r>
          </a:p>
          <a:p>
            <a:r>
              <a:rPr lang="en-US" dirty="0" smtClean="0"/>
              <a:t>128P=64P+64P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171=128+32+8+2+1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5357826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Z=171P=128P+32P+8P+2P+P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14752"/>
            <a:ext cx="757242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000504"/>
            <a:ext cx="329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ПРИМЕР. Найти </a:t>
            </a:r>
            <a:r>
              <a:rPr lang="en-US" dirty="0" smtClean="0"/>
              <a:t>Z=171P, </a:t>
            </a:r>
            <a:r>
              <a:rPr lang="ru-RU" dirty="0" smtClean="0"/>
              <a:t>где </a:t>
            </a:r>
            <a:r>
              <a:rPr lang="en-US" dirty="0" smtClean="0"/>
              <a:t>P</a:t>
            </a:r>
            <a:r>
              <a:rPr lang="en-US" dirty="0" smtClean="0">
                <a:sym typeface="Symbol"/>
              </a:rPr>
              <a:t>E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Криптосистема </a:t>
            </a:r>
            <a:r>
              <a:rPr lang="ru-RU" sz="3200" dirty="0" err="1" smtClean="0"/>
              <a:t>Эль-Гамаля</a:t>
            </a:r>
            <a:r>
              <a:rPr lang="ru-RU" sz="3200" dirty="0" smtClean="0"/>
              <a:t> на эллиптической кривой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4420908" cy="36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Генерирование ключей корр. В: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450057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Шифрование</a:t>
            </a:r>
            <a:endParaRPr lang="ru-RU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9049440" cy="13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3"/>
          <p:cNvGrpSpPr/>
          <p:nvPr/>
        </p:nvGrpSpPr>
        <p:grpSpPr>
          <a:xfrm>
            <a:off x="571472" y="4929198"/>
            <a:ext cx="7715304" cy="461665"/>
            <a:chOff x="571472" y="4929198"/>
            <a:chExt cx="7715304" cy="46166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215338" y="5072074"/>
              <a:ext cx="71438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72" y="4929198"/>
              <a:ext cx="9257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Кор.А</a:t>
              </a:r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000628" y="5072074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2"/>
          <p:cNvGrpSpPr/>
          <p:nvPr/>
        </p:nvGrpSpPr>
        <p:grpSpPr>
          <a:xfrm>
            <a:off x="142844" y="1928802"/>
            <a:ext cx="8715436" cy="2571768"/>
            <a:chOff x="142844" y="1928802"/>
            <a:chExt cx="8715436" cy="257176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2000240"/>
              <a:ext cx="848387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642910" y="1928802"/>
              <a:ext cx="509776" cy="142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617346" y="2435080"/>
              <a:ext cx="1383678" cy="335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42910" y="3786190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4348" y="4143380"/>
              <a:ext cx="57150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429652" y="3714752"/>
              <a:ext cx="428628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43900" y="3714752"/>
              <a:ext cx="428628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265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Расшифрование</a:t>
            </a:r>
            <a:endParaRPr lang="ru-RU" sz="2800" dirty="0"/>
          </a:p>
        </p:txBody>
      </p:sp>
      <p:grpSp>
        <p:nvGrpSpPr>
          <p:cNvPr id="3" name="Группа 6"/>
          <p:cNvGrpSpPr/>
          <p:nvPr/>
        </p:nvGrpSpPr>
        <p:grpSpPr>
          <a:xfrm>
            <a:off x="-142908" y="1928802"/>
            <a:ext cx="8597912" cy="1285884"/>
            <a:chOff x="-142908" y="1928802"/>
            <a:chExt cx="8597912" cy="128588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2908" y="2000240"/>
              <a:ext cx="85979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00034" y="1928802"/>
              <a:ext cx="91448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dirty="0" err="1" smtClean="0"/>
                <a:t>Кор.В</a:t>
              </a:r>
              <a:endParaRPr lang="ru-RU" sz="2400" dirty="0"/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8989" y="4214818"/>
            <a:ext cx="9332989" cy="155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3714752"/>
            <a:ext cx="709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Доказательство  обратимости, </a:t>
            </a:r>
            <a:r>
              <a:rPr lang="ru-RU" smtClean="0"/>
              <a:t>выполнения операции </a:t>
            </a:r>
            <a:r>
              <a:rPr lang="ru-RU" dirty="0" err="1" smtClean="0"/>
              <a:t>расшифрования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 smtClean="0"/>
              <a:t>Пример построения системы </a:t>
            </a:r>
            <a:r>
              <a:rPr lang="ru-RU" sz="3600" dirty="0" err="1" smtClean="0"/>
              <a:t>Эль-Гамаля</a:t>
            </a:r>
            <a:r>
              <a:rPr lang="ru-RU" sz="3600" dirty="0" smtClean="0"/>
              <a:t> на эллиптической кривой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1.Кор. В выбирает ЭК Е</a:t>
            </a:r>
            <a:r>
              <a:rPr lang="ru-RU" sz="1700" dirty="0" smtClean="0"/>
              <a:t>67</a:t>
            </a:r>
            <a:r>
              <a:rPr lang="ru-RU" sz="2400" dirty="0" smtClean="0"/>
              <a:t>(2,3) над </a:t>
            </a:r>
            <a:r>
              <a:rPr lang="en-US" sz="2400" dirty="0" smtClean="0"/>
              <a:t>GF(p).</a:t>
            </a:r>
            <a:endParaRPr lang="en-US" sz="2400" dirty="0"/>
          </a:p>
          <a:p>
            <a:r>
              <a:rPr lang="en-US" sz="2400" dirty="0" smtClean="0"/>
              <a:t>2. </a:t>
            </a:r>
            <a:r>
              <a:rPr lang="ru-RU" sz="2400" dirty="0" err="1" smtClean="0"/>
              <a:t>Кор.В</a:t>
            </a:r>
            <a:r>
              <a:rPr lang="ru-RU" sz="2400" dirty="0" smtClean="0"/>
              <a:t> вы</a:t>
            </a:r>
            <a:r>
              <a:rPr lang="ru-RU" sz="2400" dirty="0"/>
              <a:t>ч</a:t>
            </a:r>
            <a:r>
              <a:rPr lang="ru-RU" sz="2400" dirty="0" smtClean="0"/>
              <a:t>исляет </a:t>
            </a:r>
            <a:r>
              <a:rPr lang="en-US" sz="2400" dirty="0" smtClean="0"/>
              <a:t>e1=(2,22)  </a:t>
            </a:r>
            <a:r>
              <a:rPr lang="ru-RU" sz="2400" dirty="0" smtClean="0"/>
              <a:t>и </a:t>
            </a:r>
            <a:r>
              <a:rPr lang="en-US" sz="2400" dirty="0" smtClean="0"/>
              <a:t>SK d=4.</a:t>
            </a:r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Кор.В</a:t>
            </a:r>
            <a:r>
              <a:rPr lang="ru-RU" sz="2400" dirty="0" smtClean="0"/>
              <a:t> вычисляет </a:t>
            </a:r>
            <a:r>
              <a:rPr lang="en-US" sz="2400" dirty="0" smtClean="0"/>
              <a:t>e</a:t>
            </a:r>
            <a:r>
              <a:rPr lang="ru-RU" sz="2400" dirty="0" smtClean="0"/>
              <a:t>2=</a:t>
            </a:r>
            <a:r>
              <a:rPr lang="en-US" sz="2400" dirty="0" smtClean="0"/>
              <a:t>d*e1=(13,45).</a:t>
            </a:r>
          </a:p>
          <a:p>
            <a:r>
              <a:rPr lang="en-US" sz="2400" dirty="0" smtClean="0"/>
              <a:t>4. </a:t>
            </a:r>
            <a:r>
              <a:rPr lang="ru-RU" sz="2400" dirty="0" err="1" smtClean="0"/>
              <a:t>Кор.В</a:t>
            </a:r>
            <a:r>
              <a:rPr lang="ru-RU" sz="2400" dirty="0" smtClean="0"/>
              <a:t> объявляет (</a:t>
            </a:r>
            <a:r>
              <a:rPr lang="en-US" sz="2400" dirty="0" smtClean="0"/>
              <a:t>E, e1, e2)</a:t>
            </a:r>
            <a:r>
              <a:rPr lang="ru-RU" sz="2400" dirty="0" smtClean="0"/>
              <a:t>-открытым </a:t>
            </a:r>
            <a:r>
              <a:rPr lang="ru-RU" sz="2400" dirty="0" err="1" smtClean="0"/>
              <a:t>ключем</a:t>
            </a:r>
            <a:r>
              <a:rPr lang="ru-RU" sz="2400" dirty="0" smtClean="0"/>
              <a:t>. </a:t>
            </a:r>
            <a:r>
              <a:rPr lang="en-US" sz="2400" dirty="0" smtClean="0"/>
              <a:t>d- </a:t>
            </a:r>
            <a:r>
              <a:rPr lang="ru-RU" sz="2400" dirty="0" smtClean="0"/>
              <a:t>закрытый ключ</a:t>
            </a:r>
            <a:r>
              <a:rPr lang="en-US" sz="2400" dirty="0" smtClean="0"/>
              <a:t>,</a:t>
            </a:r>
            <a:r>
              <a:rPr lang="ru-RU" sz="2400" dirty="0" smtClean="0"/>
              <a:t> его знает только В.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Кор.А</a:t>
            </a:r>
            <a:r>
              <a:rPr lang="ru-RU" sz="2400" dirty="0" smtClean="0"/>
              <a:t> хочет передать сообщение </a:t>
            </a:r>
            <a:r>
              <a:rPr lang="en-US" sz="2400" dirty="0" smtClean="0"/>
              <a:t>P=(24,26) </a:t>
            </a:r>
            <a:r>
              <a:rPr lang="ru-RU" sz="2400" dirty="0" err="1" smtClean="0"/>
              <a:t>кор.В</a:t>
            </a:r>
            <a:r>
              <a:rPr lang="ru-RU" sz="2400" dirty="0" smtClean="0"/>
              <a:t>. Он выбирает СЧ </a:t>
            </a:r>
            <a:r>
              <a:rPr lang="en-US" sz="2400" dirty="0" smtClean="0"/>
              <a:t>r=2.</a:t>
            </a:r>
          </a:p>
          <a:p>
            <a:r>
              <a:rPr lang="en-US" sz="2400" dirty="0" smtClean="0"/>
              <a:t>6.</a:t>
            </a:r>
            <a:r>
              <a:rPr lang="ru-RU" sz="2400" dirty="0" smtClean="0"/>
              <a:t> </a:t>
            </a:r>
            <a:r>
              <a:rPr lang="ru-RU" sz="2400" dirty="0" err="1" smtClean="0"/>
              <a:t>кор.А</a:t>
            </a:r>
            <a:r>
              <a:rPr lang="ru-RU" sz="2400" dirty="0" smtClean="0"/>
              <a:t> находит точку С1=</a:t>
            </a:r>
            <a:r>
              <a:rPr lang="en-US" sz="2400" dirty="0" smtClean="0"/>
              <a:t>r*e1=(35,1).</a:t>
            </a:r>
          </a:p>
          <a:p>
            <a:r>
              <a:rPr lang="en-US" sz="2400" dirty="0" smtClean="0"/>
              <a:t>7</a:t>
            </a:r>
            <a:r>
              <a:rPr lang="ru-RU" sz="2400" dirty="0" smtClean="0"/>
              <a:t>. </a:t>
            </a:r>
            <a:r>
              <a:rPr lang="ru-RU" sz="2400" dirty="0" err="1" smtClean="0"/>
              <a:t>Кор.А</a:t>
            </a:r>
            <a:r>
              <a:rPr lang="ru-RU" sz="2400" dirty="0" smtClean="0"/>
              <a:t> находит точку С2=</a:t>
            </a:r>
            <a:r>
              <a:rPr lang="en-US" sz="2400" dirty="0" smtClean="0"/>
              <a:t>P+C1=(21,44). </a:t>
            </a:r>
            <a:r>
              <a:rPr lang="ru-RU" sz="2400" dirty="0" smtClean="0"/>
              <a:t>Отправляет С1 и С2 </a:t>
            </a:r>
            <a:r>
              <a:rPr lang="ru-RU" sz="2400" dirty="0" err="1" smtClean="0"/>
              <a:t>кор</a:t>
            </a:r>
            <a:r>
              <a:rPr lang="ru-RU" sz="2400" dirty="0" smtClean="0"/>
              <a:t>. В.</a:t>
            </a:r>
            <a:endParaRPr lang="en-US" sz="2400" dirty="0" smtClean="0"/>
          </a:p>
          <a:p>
            <a:r>
              <a:rPr lang="en-US" sz="2400" dirty="0" smtClean="0"/>
              <a:t>8. </a:t>
            </a:r>
            <a:r>
              <a:rPr lang="ru-RU" sz="2400" dirty="0" err="1" smtClean="0"/>
              <a:t>Кор.В</a:t>
            </a:r>
            <a:r>
              <a:rPr lang="ru-RU" sz="2400" dirty="0" smtClean="0"/>
              <a:t> получает С1, С2,  находит </a:t>
            </a:r>
            <a:r>
              <a:rPr lang="en-US" sz="2400" dirty="0" smtClean="0"/>
              <a:t>d*C1=(23,42)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9. </a:t>
            </a:r>
            <a:r>
              <a:rPr lang="ru-RU" sz="2400" dirty="0" err="1" smtClean="0"/>
              <a:t>Кор</a:t>
            </a:r>
            <a:r>
              <a:rPr lang="ru-RU" sz="2400" dirty="0" smtClean="0"/>
              <a:t>. В инвертирует (23,42), находит точку (23,42).</a:t>
            </a:r>
          </a:p>
          <a:p>
            <a:r>
              <a:rPr lang="ru-RU" sz="2400" dirty="0" smtClean="0"/>
              <a:t>10. </a:t>
            </a:r>
            <a:r>
              <a:rPr lang="ru-RU" sz="2400" dirty="0" err="1" smtClean="0"/>
              <a:t>Кор.В</a:t>
            </a:r>
            <a:r>
              <a:rPr lang="ru-RU" sz="2400" dirty="0" smtClean="0"/>
              <a:t> складывает (23,42) с С2(21,44) получает первоначальное сообщение (24,26).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Эллиптические кривые над полем</a:t>
            </a:r>
            <a:r>
              <a:rPr lang="en-US" dirty="0" smtClean="0"/>
              <a:t> GF</a:t>
            </a:r>
            <a:r>
              <a:rPr lang="ru-RU" dirty="0" smtClean="0"/>
              <a:t>(2</a:t>
            </a:r>
            <a:r>
              <a:rPr lang="en-US" baseline="30000" dirty="0" smtClean="0"/>
              <a:t>n</a:t>
            </a:r>
            <a:r>
              <a:rPr lang="ru-RU" dirty="0" smtClean="0"/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dirty="0" smtClean="0"/>
              <a:t>	Уравнение </a:t>
            </a:r>
            <a:r>
              <a:rPr lang="ru-RU" i="1" dirty="0" err="1" smtClean="0"/>
              <a:t>несуперсингулярной</a:t>
            </a:r>
            <a:r>
              <a:rPr lang="ru-RU" dirty="0" smtClean="0"/>
              <a:t> эллиптической кривой над полем </a:t>
            </a:r>
            <a:r>
              <a:rPr lang="en-US" dirty="0" smtClean="0"/>
              <a:t>GF</a:t>
            </a:r>
            <a:r>
              <a:rPr lang="ru-RU" dirty="0" smtClean="0"/>
              <a:t>(2</a:t>
            </a:r>
            <a:r>
              <a:rPr lang="en-US" baseline="30000" dirty="0" smtClean="0"/>
              <a:t>n</a:t>
            </a:r>
            <a:r>
              <a:rPr lang="ru-RU" dirty="0" smtClean="0"/>
              <a:t>) имеет вид:</a:t>
            </a:r>
            <a:endParaRPr lang="ru-RU" sz="2400" dirty="0" smtClean="0"/>
          </a:p>
          <a:p>
            <a:pPr>
              <a:buNone/>
            </a:pPr>
            <a:r>
              <a:rPr lang="en-US" b="1" i="1" dirty="0" smtClean="0"/>
              <a:t>Y</a:t>
            </a:r>
            <a:r>
              <a:rPr lang="ru-RU" b="1" i="1" baseline="30000" dirty="0" smtClean="0"/>
              <a:t>2 </a:t>
            </a:r>
            <a:r>
              <a:rPr lang="ru-RU" b="1" i="1" dirty="0" smtClean="0"/>
              <a:t>+ </a:t>
            </a:r>
            <a:r>
              <a:rPr lang="en-US" b="1" i="1" dirty="0" smtClean="0"/>
              <a:t>XY</a:t>
            </a:r>
            <a:r>
              <a:rPr lang="ru-RU" b="1" i="1" dirty="0" smtClean="0"/>
              <a:t> = </a:t>
            </a:r>
            <a:r>
              <a:rPr lang="en-US" b="1" i="1" dirty="0" smtClean="0"/>
              <a:t>X</a:t>
            </a:r>
            <a:r>
              <a:rPr lang="ru-RU" b="1" i="1" baseline="30000" dirty="0" smtClean="0"/>
              <a:t>3</a:t>
            </a:r>
            <a:r>
              <a:rPr lang="ru-RU" b="1" i="1" dirty="0" smtClean="0"/>
              <a:t> + </a:t>
            </a:r>
            <a:r>
              <a:rPr lang="en-US" b="1" i="1" dirty="0" err="1" smtClean="0"/>
              <a:t>aX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 + </a:t>
            </a:r>
            <a:r>
              <a:rPr lang="en-US" b="1" i="1" dirty="0" smtClean="0"/>
              <a:t>b</a:t>
            </a:r>
            <a:r>
              <a:rPr lang="ru-RU" b="1" i="1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b="1" i="1" dirty="0" smtClean="0"/>
              <a:t>b </a:t>
            </a:r>
            <a:r>
              <a:rPr lang="ru-RU" b="1" i="1" dirty="0" smtClean="0"/>
              <a:t>≠ 0</a:t>
            </a:r>
            <a:r>
              <a:rPr lang="ru-RU" dirty="0" smtClean="0"/>
              <a:t>, а величины </a:t>
            </a:r>
            <a:r>
              <a:rPr lang="en-US" b="1" i="1" dirty="0" smtClean="0"/>
              <a:t>x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dirty="0" smtClean="0"/>
              <a:t>, </a:t>
            </a:r>
            <a:r>
              <a:rPr lang="en-US" b="1" i="1" dirty="0" smtClean="0"/>
              <a:t>a</a:t>
            </a:r>
            <a:r>
              <a:rPr lang="ru-RU" b="1" i="1" dirty="0" smtClean="0"/>
              <a:t>, </a:t>
            </a:r>
            <a:r>
              <a:rPr lang="en-US" b="1" i="1" dirty="0" smtClean="0"/>
              <a:t>b</a:t>
            </a:r>
            <a:r>
              <a:rPr lang="ru-RU" dirty="0" smtClean="0"/>
              <a:t>, принадлежат </a:t>
            </a:r>
            <a:r>
              <a:rPr lang="en-US" dirty="0" smtClean="0"/>
              <a:t>GF</a:t>
            </a:r>
            <a:r>
              <a:rPr lang="ru-RU" dirty="0" smtClean="0"/>
              <a:t>(2</a:t>
            </a:r>
            <a:r>
              <a:rPr lang="en-US" baseline="30000" dirty="0" smtClean="0"/>
              <a:t>n</a:t>
            </a:r>
            <a:r>
              <a:rPr lang="ru-RU" dirty="0" smtClean="0"/>
              <a:t>). 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Множество пар элементов </a:t>
            </a:r>
            <a:r>
              <a:rPr lang="ru-RU" b="1" i="1" dirty="0" smtClean="0"/>
              <a:t>(</a:t>
            </a:r>
            <a:r>
              <a:rPr lang="en-US" b="1" i="1" dirty="0" smtClean="0"/>
              <a:t>x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dirty="0" smtClean="0"/>
              <a:t>)</a:t>
            </a:r>
            <a:r>
              <a:rPr lang="ru-RU" i="1" dirty="0" smtClean="0"/>
              <a:t>, </a:t>
            </a:r>
            <a:r>
              <a:rPr lang="ru-RU" dirty="0" smtClean="0"/>
              <a:t>называемых точками кривой, вместе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точкой </a:t>
            </a:r>
            <a:r>
              <a:rPr lang="ru-RU" b="1" i="1" dirty="0" smtClean="0"/>
              <a:t>Ө</a:t>
            </a:r>
            <a:r>
              <a:rPr lang="ru-RU" dirty="0" smtClean="0"/>
              <a:t>, называемой </a:t>
            </a:r>
            <a:r>
              <a:rPr lang="ru-RU" i="1" dirty="0" smtClean="0"/>
              <a:t>«точкой в бесконечности»</a:t>
            </a:r>
            <a:r>
              <a:rPr lang="ru-RU" dirty="0" smtClean="0"/>
              <a:t>, образует так называемую группу относительно операции специфического сложения.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Действия в группе выполняются по правилам:</a:t>
            </a:r>
            <a:endParaRPr lang="ru-RU" sz="2400" dirty="0" smtClean="0"/>
          </a:p>
          <a:p>
            <a:pPr lvl="0">
              <a:buNone/>
            </a:pPr>
            <a:r>
              <a:rPr lang="ru-RU" dirty="0" smtClean="0"/>
              <a:t>Если </a:t>
            </a:r>
            <a:r>
              <a:rPr lang="ru-RU" b="1" i="1" dirty="0" smtClean="0"/>
              <a:t>P = (</a:t>
            </a:r>
            <a:r>
              <a:rPr lang="ru-RU" b="1" i="1" dirty="0" err="1" smtClean="0"/>
              <a:t>x</a:t>
            </a:r>
            <a:r>
              <a:rPr lang="ru-RU" b="1" i="1" dirty="0" smtClean="0"/>
              <a:t>, </a:t>
            </a:r>
            <a:r>
              <a:rPr lang="ru-RU" b="1" i="1" dirty="0" err="1" smtClean="0"/>
              <a:t>y</a:t>
            </a:r>
            <a:r>
              <a:rPr lang="ru-RU" b="1" i="1" dirty="0" smtClean="0"/>
              <a:t>) </a:t>
            </a:r>
            <a:r>
              <a:rPr lang="ru-RU" dirty="0" smtClean="0"/>
              <a:t>точка ЭК, то</a:t>
            </a:r>
            <a:r>
              <a:rPr lang="ru-RU" b="1" i="1" dirty="0" smtClean="0"/>
              <a:t>  </a:t>
            </a:r>
            <a:r>
              <a:rPr lang="ru-RU" i="1" dirty="0" smtClean="0"/>
              <a:t>инверсной точкой</a:t>
            </a:r>
            <a:r>
              <a:rPr lang="ru-RU" dirty="0" smtClean="0"/>
              <a:t>  (обратным элементом  в группе) является точка 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r>
              <a:rPr lang="ru-RU" b="1" i="1" dirty="0" smtClean="0"/>
              <a:t> (–P) = (</a:t>
            </a:r>
            <a:r>
              <a:rPr lang="ru-RU" b="1" i="1" dirty="0" err="1" smtClean="0"/>
              <a:t>x</a:t>
            </a:r>
            <a:r>
              <a:rPr lang="ru-RU" b="1" i="1" dirty="0" smtClean="0"/>
              <a:t>, </a:t>
            </a:r>
            <a:r>
              <a:rPr lang="ru-RU" b="1" i="1" dirty="0" err="1" smtClean="0"/>
              <a:t>x</a:t>
            </a:r>
            <a:r>
              <a:rPr lang="ru-RU" b="1" i="1" dirty="0" smtClean="0"/>
              <a:t> + </a:t>
            </a:r>
            <a:r>
              <a:rPr lang="ru-RU" b="1" i="1" dirty="0" err="1" smtClean="0"/>
              <a:t>y</a:t>
            </a:r>
            <a:r>
              <a:rPr lang="ru-RU" b="1" dirty="0" smtClean="0"/>
              <a:t>).  </a:t>
            </a:r>
            <a:r>
              <a:rPr lang="en-US" b="1" dirty="0" smtClean="0"/>
              <a:t>                                          </a:t>
            </a:r>
            <a:r>
              <a:rPr lang="en-US" b="1" i="1" dirty="0" smtClean="0"/>
              <a:t>(1)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двух </a:t>
            </a:r>
            <a:r>
              <a:rPr lang="ru-RU" b="1" i="1" dirty="0" smtClean="0"/>
              <a:t>P </a:t>
            </a:r>
            <a:r>
              <a:rPr lang="ru-RU" dirty="0" smtClean="0"/>
              <a:t>и </a:t>
            </a:r>
            <a:r>
              <a:rPr lang="ru-RU" b="1" i="1" dirty="0" smtClean="0"/>
              <a:t>Q</a:t>
            </a:r>
            <a:r>
              <a:rPr lang="ru-RU" dirty="0" smtClean="0"/>
              <a:t> точек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2. Сложение двух </a:t>
            </a:r>
            <a:r>
              <a:rPr lang="ru-RU" b="1" i="1" dirty="0" smtClean="0"/>
              <a:t>P </a:t>
            </a:r>
            <a:r>
              <a:rPr lang="ru-RU" dirty="0" smtClean="0"/>
              <a:t>и </a:t>
            </a:r>
            <a:r>
              <a:rPr lang="ru-RU" b="1" i="1" dirty="0" smtClean="0"/>
              <a:t>Q</a:t>
            </a:r>
            <a:r>
              <a:rPr lang="ru-RU" dirty="0" smtClean="0"/>
              <a:t> точек определяется следующими правилами: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Если </a:t>
            </a:r>
            <a:r>
              <a:rPr lang="ru-RU" b="1" i="1" dirty="0" smtClean="0"/>
              <a:t>P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), </a:t>
            </a:r>
            <a:r>
              <a:rPr lang="ru-RU" dirty="0" smtClean="0"/>
              <a:t>и</a:t>
            </a:r>
            <a:r>
              <a:rPr lang="ru-RU" b="1" i="1" dirty="0" smtClean="0"/>
              <a:t> Q = -</a:t>
            </a:r>
            <a:r>
              <a:rPr lang="en-US" b="1" i="1" dirty="0" smtClean="0"/>
              <a:t>P</a:t>
            </a:r>
            <a:r>
              <a:rPr lang="ru-RU" b="1" i="1" dirty="0" smtClean="0"/>
              <a:t>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</a:t>
            </a:r>
            <a:r>
              <a:rPr lang="en-US" b="1" i="1" dirty="0" smtClean="0"/>
              <a:t>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+</a:t>
            </a:r>
            <a:r>
              <a:rPr lang="en-US" b="1" i="1" dirty="0" smtClean="0"/>
              <a:t>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), </a:t>
            </a:r>
            <a:r>
              <a:rPr lang="ru-RU" dirty="0" smtClean="0"/>
              <a:t> то сумма </a:t>
            </a:r>
            <a:r>
              <a:rPr lang="ru-RU" b="1" i="1" dirty="0" smtClean="0"/>
              <a:t>R = P + Q=</a:t>
            </a:r>
            <a:r>
              <a:rPr lang="ru-RU" dirty="0" smtClean="0"/>
              <a:t> </a:t>
            </a:r>
            <a:r>
              <a:rPr lang="ru-RU" b="1" i="1" dirty="0" smtClean="0"/>
              <a:t>Ө,  </a:t>
            </a:r>
            <a:endParaRPr lang="ru-RU" sz="2000" dirty="0" smtClean="0"/>
          </a:p>
          <a:p>
            <a:pPr>
              <a:buNone/>
            </a:pPr>
            <a:r>
              <a:rPr lang="ru-RU" b="1" i="1" dirty="0" smtClean="0"/>
              <a:t>              Ө -</a:t>
            </a:r>
            <a:r>
              <a:rPr lang="ru-RU" dirty="0" smtClean="0"/>
              <a:t> точка в бесконечности. 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Если </a:t>
            </a:r>
            <a:r>
              <a:rPr lang="ru-RU" b="1" i="1" dirty="0" smtClean="0"/>
              <a:t>P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), Q = (x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), Q ≠ –P, Q ≠ P,</a:t>
            </a:r>
            <a:r>
              <a:rPr lang="ru-RU" dirty="0" smtClean="0"/>
              <a:t> то </a:t>
            </a:r>
            <a:r>
              <a:rPr lang="ru-RU" b="1" i="1" dirty="0" smtClean="0"/>
              <a:t>R = P + Q = (x</a:t>
            </a:r>
            <a:r>
              <a:rPr lang="ru-RU" b="1" i="1" baseline="-25000" dirty="0" smtClean="0"/>
              <a:t>3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3</a:t>
            </a:r>
            <a:r>
              <a:rPr lang="ru-RU" b="1" i="1" dirty="0" smtClean="0"/>
              <a:t>) </a:t>
            </a:r>
            <a:r>
              <a:rPr lang="ru-RU" dirty="0" smtClean="0"/>
              <a:t>может быть найдена как: </a:t>
            </a:r>
            <a:endParaRPr lang="ru-RU" sz="2000" dirty="0" smtClean="0"/>
          </a:p>
          <a:p>
            <a:pPr>
              <a:buNone/>
            </a:pPr>
            <a:r>
              <a:rPr lang="ru-RU" b="1" i="1" dirty="0" smtClean="0"/>
              <a:t>                     </a:t>
            </a:r>
            <a:r>
              <a:rPr lang="ru-RU" b="1" i="1" dirty="0" err="1" smtClean="0"/>
              <a:t>λ</a:t>
            </a:r>
            <a:r>
              <a:rPr lang="en-US" b="1" i="1" dirty="0" smtClean="0"/>
              <a:t> = (y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+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)/(x</a:t>
            </a:r>
            <a:r>
              <a:rPr lang="en-US" b="1" i="1" baseline="-25000" dirty="0" smtClean="0"/>
              <a:t>2 </a:t>
            </a:r>
            <a:r>
              <a:rPr lang="en-US" b="1" i="1" dirty="0" smtClean="0"/>
              <a:t>+ 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);</a:t>
            </a:r>
            <a:endParaRPr lang="ru-RU" sz="2400" dirty="0" smtClean="0"/>
          </a:p>
          <a:p>
            <a:pPr>
              <a:buNone/>
            </a:pPr>
            <a:r>
              <a:rPr lang="en-US" b="1" i="1" dirty="0" smtClean="0"/>
              <a:t>                      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 = λ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+ λ + 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x</a:t>
            </a:r>
            <a:r>
              <a:rPr lang="en-US" b="1" i="1" baseline="-25000" dirty="0" smtClean="0"/>
              <a:t>2 </a:t>
            </a:r>
            <a:r>
              <a:rPr lang="en-US" b="1" i="1" dirty="0" smtClean="0"/>
              <a:t>+ a;                                      (2)</a:t>
            </a:r>
            <a:endParaRPr lang="ru-RU" sz="2400" dirty="0" smtClean="0"/>
          </a:p>
          <a:p>
            <a:pPr>
              <a:buNone/>
            </a:pPr>
            <a:r>
              <a:rPr lang="ru-RU" b="1" i="1" dirty="0" smtClean="0"/>
              <a:t>                    </a:t>
            </a:r>
            <a:r>
              <a:rPr lang="en-US" b="1" i="1" dirty="0" smtClean="0"/>
              <a:t>  y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 = λ(x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) + 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 +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.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Если </a:t>
            </a:r>
            <a:r>
              <a:rPr lang="ru-RU" b="1" i="1" dirty="0" smtClean="0"/>
              <a:t>Q = P</a:t>
            </a:r>
            <a:r>
              <a:rPr lang="ru-RU" dirty="0" smtClean="0"/>
              <a:t>, то точка </a:t>
            </a:r>
            <a:r>
              <a:rPr lang="ru-RU" b="1" i="1" dirty="0" smtClean="0"/>
              <a:t>R = P + P = 2P </a:t>
            </a:r>
            <a:r>
              <a:rPr lang="ru-RU" dirty="0" smtClean="0"/>
              <a:t>называется</a:t>
            </a:r>
            <a:r>
              <a:rPr lang="ru-RU" i="1" dirty="0" smtClean="0"/>
              <a:t> удвоенной точкой</a:t>
            </a:r>
            <a:r>
              <a:rPr lang="ru-RU" b="1" i="1" dirty="0" smtClean="0"/>
              <a:t> </a:t>
            </a:r>
            <a:r>
              <a:rPr lang="ru-RU" dirty="0" smtClean="0"/>
              <a:t> и может быть найдена как:</a:t>
            </a:r>
            <a:endParaRPr lang="ru-RU" sz="2000" dirty="0" smtClean="0"/>
          </a:p>
          <a:p>
            <a:pPr>
              <a:buNone/>
            </a:pPr>
            <a:r>
              <a:rPr lang="ru-RU" b="1" i="1" dirty="0" smtClean="0"/>
              <a:t>                     </a:t>
            </a:r>
            <a:r>
              <a:rPr lang="ru-RU" b="1" i="1" dirty="0" err="1" smtClean="0"/>
              <a:t>λ</a:t>
            </a:r>
            <a:r>
              <a:rPr lang="en-US" b="1" i="1" dirty="0" smtClean="0"/>
              <a:t> = 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/x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;</a:t>
            </a:r>
            <a:endParaRPr lang="ru-RU" sz="2400" dirty="0" smtClean="0"/>
          </a:p>
          <a:p>
            <a:pPr>
              <a:buNone/>
            </a:pPr>
            <a:r>
              <a:rPr lang="ru-RU" b="1" i="1" dirty="0" smtClean="0"/>
              <a:t>                    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 = λ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+ λ + a;                                               (3)</a:t>
            </a:r>
            <a:endParaRPr lang="ru-RU" sz="2400" dirty="0" smtClean="0"/>
          </a:p>
          <a:p>
            <a:pPr>
              <a:buNone/>
            </a:pPr>
            <a:r>
              <a:rPr lang="en-US" b="1" i="1" dirty="0" smtClean="0"/>
              <a:t>        </a:t>
            </a:r>
            <a:r>
              <a:rPr lang="ru-RU" b="1" i="1" dirty="0" smtClean="0"/>
              <a:t>             </a:t>
            </a:r>
            <a:r>
              <a:rPr lang="en-US" b="1" i="1" dirty="0" smtClean="0"/>
              <a:t>y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 = x</a:t>
            </a:r>
            <a:r>
              <a:rPr lang="en-US" b="1" i="1" baseline="-25000" dirty="0" smtClean="0"/>
              <a:t>1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+ (λ + 1) 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i="1" dirty="0" smtClean="0"/>
              <a:t>3. Порядок </a:t>
            </a:r>
            <a:r>
              <a:rPr lang="en-US" b="1" i="1" dirty="0" smtClean="0"/>
              <a:t>r</a:t>
            </a:r>
            <a:r>
              <a:rPr lang="ru-RU" dirty="0" smtClean="0"/>
              <a:t> точки </a:t>
            </a:r>
            <a:r>
              <a:rPr lang="en-US" b="1" i="1" dirty="0" smtClean="0"/>
              <a:t>P</a:t>
            </a:r>
            <a:r>
              <a:rPr lang="ru-RU" b="1" i="1" dirty="0" smtClean="0"/>
              <a:t> = (</a:t>
            </a:r>
            <a:r>
              <a:rPr lang="en-US" b="1" i="1" dirty="0" smtClean="0"/>
              <a:t>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 </a:t>
            </a:r>
            <a:r>
              <a:rPr lang="ru-RU" dirty="0" smtClean="0"/>
              <a:t>определяется наименьшим количеством раз сложения точки самой с собой до получения нулевой точки эллиптической кривой, то есть </a:t>
            </a:r>
            <a:r>
              <a:rPr lang="ru-RU" b="1" dirty="0" smtClean="0"/>
              <a:t> </a:t>
            </a:r>
            <a:r>
              <a:rPr lang="ru-RU" b="1" i="1" dirty="0" smtClean="0"/>
              <a:t>Ө</a:t>
            </a:r>
            <a:r>
              <a:rPr lang="ru-RU" b="1" dirty="0" smtClean="0"/>
              <a:t>. </a:t>
            </a:r>
            <a:r>
              <a:rPr lang="ru-RU" dirty="0" smtClean="0"/>
              <a:t>Понятно, что </a:t>
            </a:r>
          </a:p>
          <a:p>
            <a:pPr>
              <a:buNone/>
            </a:pPr>
            <a:r>
              <a:rPr lang="ru-RU" b="1" i="1" dirty="0" smtClean="0"/>
              <a:t>                                   (</a:t>
            </a:r>
            <a:r>
              <a:rPr lang="en-US" b="1" i="1" dirty="0" smtClean="0"/>
              <a:t>r</a:t>
            </a:r>
            <a:r>
              <a:rPr lang="ru-RU" b="1" i="1" dirty="0" smtClean="0"/>
              <a:t>-1)∙</a:t>
            </a:r>
            <a:r>
              <a:rPr lang="en-US" b="1" i="1" dirty="0" smtClean="0"/>
              <a:t>P</a:t>
            </a:r>
            <a:r>
              <a:rPr lang="ru-RU" b="1" i="1" dirty="0" smtClean="0"/>
              <a:t> = -</a:t>
            </a:r>
            <a:r>
              <a:rPr lang="en-US" b="1" i="1" dirty="0" smtClean="0"/>
              <a:t>P</a:t>
            </a:r>
            <a:r>
              <a:rPr lang="ru-RU" dirty="0" smtClean="0"/>
              <a:t>.       	                                 </a:t>
            </a:r>
            <a:r>
              <a:rPr lang="ru-RU" b="1" i="1" dirty="0" smtClean="0"/>
              <a:t> (4)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Поэтому для нахождения порядка точки нужно найти  такое ,  при котором выполняется равенство (4).</a:t>
            </a:r>
          </a:p>
          <a:p>
            <a:pPr lvl="0">
              <a:buNone/>
            </a:pPr>
            <a:r>
              <a:rPr lang="ru-RU" dirty="0" smtClean="0"/>
              <a:t>4.   Умножение точек на константу </a:t>
            </a:r>
            <a:r>
              <a:rPr lang="en-US" b="1" i="1" dirty="0" smtClean="0"/>
              <a:t>k</a:t>
            </a:r>
            <a:r>
              <a:rPr lang="ru-RU" dirty="0" smtClean="0"/>
              <a:t>. Для того чтобы умножить точку </a:t>
            </a:r>
            <a:r>
              <a:rPr lang="en-US" b="1" i="1" dirty="0" smtClean="0"/>
              <a:t>P</a:t>
            </a:r>
            <a:r>
              <a:rPr lang="en-US" dirty="0" smtClean="0"/>
              <a:t> </a:t>
            </a:r>
            <a:r>
              <a:rPr lang="ru-RU" dirty="0" smtClean="0"/>
              <a:t>на константу</a:t>
            </a:r>
            <a:r>
              <a:rPr lang="ru-RU" b="1" i="1" dirty="0" smtClean="0"/>
              <a:t> </a:t>
            </a:r>
            <a:r>
              <a:rPr lang="en-US" b="1" i="1" dirty="0" smtClean="0"/>
              <a:t>k</a:t>
            </a:r>
            <a:r>
              <a:rPr lang="ru-RU" dirty="0" smtClean="0"/>
              <a:t>, нужно использовать правила сложения и удвоения точек (2), (3). Для вычислений следует применить быстрый алгоритм, аналогичный быстрому возведению числа в степень.</a:t>
            </a:r>
          </a:p>
          <a:p>
            <a:pPr>
              <a:buNone/>
            </a:pPr>
            <a:r>
              <a:rPr lang="ru-RU" dirty="0" smtClean="0"/>
              <a:t>Для этого необходимо: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Задана эллиптическая кривая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aX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полем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GF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</a:t>
            </a:r>
            <a:r>
              <a:rPr lang="ru-RU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где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равны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соответственно, неприводимый полином  </a:t>
            </a: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+ 1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кривой представлены на рис.1.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475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52936"/>
            <a:ext cx="4298950" cy="2387600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355976" y="5373216"/>
            <a:ext cx="36827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Рис.1. Точки эллиптической кривой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Видим, что кривая имеет 14 точек.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Уравнение </a:t>
            </a:r>
            <a:r>
              <a:rPr lang="ru-RU" i="1" dirty="0" err="1" smtClean="0"/>
              <a:t>суперсингулярной</a:t>
            </a:r>
            <a:r>
              <a:rPr lang="ru-RU" dirty="0" smtClean="0"/>
              <a:t> эллиптической кривой над полем </a:t>
            </a:r>
            <a:r>
              <a:rPr lang="en-US" dirty="0" smtClean="0"/>
              <a:t>GF</a:t>
            </a:r>
            <a:r>
              <a:rPr lang="ru-RU" dirty="0" smtClean="0"/>
              <a:t>(2</a:t>
            </a:r>
            <a:r>
              <a:rPr lang="en-US" baseline="30000" dirty="0" smtClean="0"/>
              <a:t>n</a:t>
            </a:r>
            <a:r>
              <a:rPr lang="ru-RU" dirty="0" smtClean="0"/>
              <a:t>) имеет вид:    </a:t>
            </a:r>
            <a:r>
              <a:rPr lang="en-US" b="1" i="1" dirty="0" smtClean="0"/>
              <a:t>Y</a:t>
            </a:r>
            <a:r>
              <a:rPr lang="ru-RU" b="1" i="1" baseline="30000" dirty="0" smtClean="0"/>
              <a:t>2 </a:t>
            </a:r>
            <a:r>
              <a:rPr lang="ru-RU" b="1" i="1" dirty="0" smtClean="0"/>
              <a:t>+ </a:t>
            </a:r>
            <a:r>
              <a:rPr lang="en-US" b="1" i="1" dirty="0" err="1" smtClean="0"/>
              <a:t>eY</a:t>
            </a:r>
            <a:r>
              <a:rPr lang="ru-RU" b="1" i="1" dirty="0" smtClean="0"/>
              <a:t> = </a:t>
            </a:r>
            <a:r>
              <a:rPr lang="en-US" b="1" i="1" dirty="0" smtClean="0"/>
              <a:t>X</a:t>
            </a:r>
            <a:r>
              <a:rPr lang="ru-RU" b="1" i="1" baseline="30000" dirty="0" smtClean="0"/>
              <a:t>3</a:t>
            </a:r>
            <a:r>
              <a:rPr lang="ru-RU" b="1" i="1" dirty="0" smtClean="0"/>
              <a:t> + </a:t>
            </a:r>
            <a:r>
              <a:rPr lang="en-US" b="1" i="1" dirty="0" err="1" smtClean="0"/>
              <a:t>aX</a:t>
            </a:r>
            <a:r>
              <a:rPr lang="ru-RU" b="1" i="1" dirty="0" smtClean="0"/>
              <a:t>+ </a:t>
            </a:r>
            <a:r>
              <a:rPr lang="en-US" b="1" i="1" dirty="0" smtClean="0"/>
              <a:t>b</a:t>
            </a:r>
            <a:r>
              <a:rPr lang="ru-RU" b="1" i="1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b="1" i="1" dirty="0" smtClean="0"/>
              <a:t>b </a:t>
            </a:r>
            <a:r>
              <a:rPr lang="ru-RU" b="1" i="1" dirty="0" smtClean="0"/>
              <a:t>≠ 0</a:t>
            </a:r>
            <a:r>
              <a:rPr lang="ru-RU" dirty="0" smtClean="0"/>
              <a:t>, а величины </a:t>
            </a:r>
            <a:r>
              <a:rPr lang="en-US" b="1" i="1" dirty="0" smtClean="0"/>
              <a:t>x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dirty="0" smtClean="0"/>
              <a:t>, </a:t>
            </a:r>
            <a:r>
              <a:rPr lang="en-US" b="1" i="1" dirty="0" smtClean="0"/>
              <a:t>a</a:t>
            </a:r>
            <a:r>
              <a:rPr lang="ru-RU" b="1" i="1" dirty="0" smtClean="0"/>
              <a:t>, </a:t>
            </a:r>
            <a:r>
              <a:rPr lang="en-US" b="1" i="1" dirty="0" smtClean="0"/>
              <a:t>b</a:t>
            </a:r>
            <a:r>
              <a:rPr lang="ru-RU" b="1" i="1" dirty="0" smtClean="0"/>
              <a:t>, </a:t>
            </a:r>
            <a:r>
              <a:rPr lang="en-US" b="1" i="1" dirty="0" smtClean="0"/>
              <a:t>e</a:t>
            </a:r>
            <a:r>
              <a:rPr lang="ru-RU" dirty="0" smtClean="0"/>
              <a:t>  принадлежат </a:t>
            </a:r>
            <a:r>
              <a:rPr lang="en-US" dirty="0" smtClean="0"/>
              <a:t>GF</a:t>
            </a:r>
            <a:r>
              <a:rPr lang="ru-RU" dirty="0" smtClean="0"/>
              <a:t>(2</a:t>
            </a:r>
            <a:r>
              <a:rPr lang="en-US" baseline="30000" dirty="0" smtClean="0"/>
              <a:t>n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Множество пар элементов </a:t>
            </a:r>
            <a:r>
              <a:rPr lang="ru-RU" b="1" i="1" dirty="0" smtClean="0"/>
              <a:t>(</a:t>
            </a:r>
            <a:r>
              <a:rPr lang="en-US" b="1" i="1" dirty="0" smtClean="0"/>
              <a:t>x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dirty="0" smtClean="0"/>
              <a:t>)</a:t>
            </a:r>
            <a:r>
              <a:rPr lang="ru-RU" i="1" dirty="0" smtClean="0"/>
              <a:t>, </a:t>
            </a:r>
            <a:r>
              <a:rPr lang="ru-RU" dirty="0" smtClean="0"/>
              <a:t>называемых точками кривой, вместе с точкой </a:t>
            </a:r>
            <a:r>
              <a:rPr lang="ru-RU" b="1" i="1" dirty="0" smtClean="0"/>
              <a:t>Ө</a:t>
            </a:r>
            <a:r>
              <a:rPr lang="ru-RU" dirty="0" smtClean="0"/>
              <a:t>, называемой </a:t>
            </a:r>
            <a:r>
              <a:rPr lang="ru-RU" i="1" dirty="0" smtClean="0"/>
              <a:t>«точкой в бесконечности»</a:t>
            </a:r>
            <a:r>
              <a:rPr lang="ru-RU" dirty="0" smtClean="0"/>
              <a:t>, образует так называемую группу относительно операции специфического сложения.</a:t>
            </a:r>
          </a:p>
          <a:p>
            <a:pPr>
              <a:buNone/>
            </a:pPr>
            <a:r>
              <a:rPr lang="ru-RU" dirty="0" smtClean="0"/>
              <a:t>Действия в группе выполняются по правилам:</a:t>
            </a:r>
          </a:p>
          <a:p>
            <a:pPr lvl="0">
              <a:buNone/>
            </a:pPr>
            <a:r>
              <a:rPr lang="en-US" dirty="0" smtClean="0"/>
              <a:t>1</a:t>
            </a:r>
            <a:r>
              <a:rPr lang="ru-RU" dirty="0" smtClean="0"/>
              <a:t>. Если </a:t>
            </a:r>
            <a:r>
              <a:rPr lang="ru-RU" b="1" i="1" dirty="0" smtClean="0"/>
              <a:t>P = (</a:t>
            </a:r>
            <a:r>
              <a:rPr lang="ru-RU" b="1" i="1" dirty="0" err="1" smtClean="0"/>
              <a:t>x</a:t>
            </a:r>
            <a:r>
              <a:rPr lang="ru-RU" b="1" i="1" dirty="0" smtClean="0"/>
              <a:t>, </a:t>
            </a:r>
            <a:r>
              <a:rPr lang="ru-RU" b="1" i="1" dirty="0" err="1" smtClean="0"/>
              <a:t>y</a:t>
            </a:r>
            <a:r>
              <a:rPr lang="ru-RU" b="1" i="1" dirty="0" smtClean="0"/>
              <a:t>) </a:t>
            </a:r>
            <a:r>
              <a:rPr lang="ru-RU" dirty="0" smtClean="0"/>
              <a:t>точка ЭК, то</a:t>
            </a:r>
            <a:r>
              <a:rPr lang="ru-RU" b="1" i="1" dirty="0" smtClean="0"/>
              <a:t>  </a:t>
            </a:r>
            <a:r>
              <a:rPr lang="ru-RU" i="1" dirty="0" smtClean="0"/>
              <a:t>инверсной точкой</a:t>
            </a:r>
            <a:r>
              <a:rPr lang="ru-RU" dirty="0" smtClean="0"/>
              <a:t>  (обратным элементом  в группе) является точка 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b="1" i="1" dirty="0" smtClean="0"/>
              <a:t> (–P)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baseline="-25000" dirty="0" smtClean="0"/>
              <a:t>1 </a:t>
            </a:r>
            <a:r>
              <a:rPr lang="ru-RU" b="1" i="1" dirty="0" smtClean="0"/>
              <a:t>+ </a:t>
            </a:r>
            <a:r>
              <a:rPr lang="en-US" b="1" i="1" dirty="0" smtClean="0"/>
              <a:t>e</a:t>
            </a:r>
            <a:r>
              <a:rPr lang="ru-RU" b="1" i="1" dirty="0" smtClean="0"/>
              <a:t>)</a:t>
            </a:r>
            <a:r>
              <a:rPr lang="ru-RU" b="1" dirty="0" smtClean="0"/>
              <a:t>                                 </a:t>
            </a:r>
            <a:r>
              <a:rPr lang="en-US" b="1" i="1" dirty="0" smtClean="0"/>
              <a:t>(1)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Сложение двух </a:t>
            </a:r>
            <a:r>
              <a:rPr lang="ru-RU" sz="3200" b="1" i="1" dirty="0" smtClean="0"/>
              <a:t>P </a:t>
            </a:r>
            <a:r>
              <a:rPr lang="ru-RU" sz="3200" dirty="0" smtClean="0"/>
              <a:t>и </a:t>
            </a:r>
            <a:r>
              <a:rPr lang="ru-RU" sz="3200" b="1" i="1" dirty="0" smtClean="0"/>
              <a:t>Q</a:t>
            </a:r>
            <a:r>
              <a:rPr lang="ru-RU" sz="3200" dirty="0" smtClean="0"/>
              <a:t> точек</a:t>
            </a:r>
            <a:br>
              <a:rPr lang="ru-RU" sz="3200" dirty="0" smtClean="0"/>
            </a:br>
            <a:r>
              <a:rPr lang="ru-RU" sz="3200" dirty="0" smtClean="0"/>
              <a:t>для сингулярных </a:t>
            </a:r>
            <a:r>
              <a:rPr lang="ru-RU" sz="3200" dirty="0" err="1" smtClean="0"/>
              <a:t>крвых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Сложение двух </a:t>
            </a:r>
            <a:r>
              <a:rPr lang="ru-RU" b="1" i="1" dirty="0" smtClean="0"/>
              <a:t>P </a:t>
            </a:r>
            <a:r>
              <a:rPr lang="ru-RU" dirty="0" smtClean="0"/>
              <a:t>и </a:t>
            </a:r>
            <a:r>
              <a:rPr lang="ru-RU" b="1" i="1" dirty="0" smtClean="0"/>
              <a:t>Q</a:t>
            </a:r>
            <a:r>
              <a:rPr lang="ru-RU" dirty="0" smtClean="0"/>
              <a:t> точек определяется следующими правилами:</a:t>
            </a:r>
            <a:endParaRPr lang="ru-RU" sz="2400" dirty="0" smtClean="0"/>
          </a:p>
          <a:p>
            <a:pPr lvl="1">
              <a:buNone/>
            </a:pPr>
            <a:r>
              <a:rPr lang="ru-RU" dirty="0" smtClean="0"/>
              <a:t>Если </a:t>
            </a:r>
            <a:r>
              <a:rPr lang="ru-RU" b="1" i="1" dirty="0" smtClean="0"/>
              <a:t>P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), </a:t>
            </a:r>
            <a:r>
              <a:rPr lang="ru-RU" dirty="0" smtClean="0"/>
              <a:t>и</a:t>
            </a:r>
            <a:r>
              <a:rPr lang="ru-RU" b="1" i="1" dirty="0" smtClean="0"/>
              <a:t> Q = -</a:t>
            </a:r>
            <a:r>
              <a:rPr lang="en-US" b="1" i="1" dirty="0" smtClean="0"/>
              <a:t>P</a:t>
            </a:r>
            <a:r>
              <a:rPr lang="ru-RU" b="1" i="1" dirty="0" smtClean="0"/>
              <a:t>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</a:t>
            </a:r>
            <a:r>
              <a:rPr lang="en-US" b="1" i="1" dirty="0" smtClean="0"/>
              <a:t>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 + </a:t>
            </a:r>
            <a:r>
              <a:rPr lang="en-US" b="1" i="1" dirty="0" smtClean="0"/>
              <a:t>e</a:t>
            </a:r>
            <a:r>
              <a:rPr lang="ru-RU" b="1" i="1" dirty="0" smtClean="0"/>
              <a:t>), </a:t>
            </a:r>
            <a:r>
              <a:rPr lang="ru-RU" dirty="0" smtClean="0"/>
              <a:t> то сумма </a:t>
            </a:r>
            <a:r>
              <a:rPr lang="ru-RU" b="1" i="1" dirty="0" smtClean="0"/>
              <a:t>R = P + Q=</a:t>
            </a:r>
            <a:r>
              <a:rPr lang="ru-RU" dirty="0" smtClean="0"/>
              <a:t> </a:t>
            </a:r>
            <a:r>
              <a:rPr lang="ru-RU" b="1" i="1" dirty="0" smtClean="0"/>
              <a:t>Ө,</a:t>
            </a:r>
            <a:endParaRPr lang="ru-RU" sz="2000" dirty="0" smtClean="0"/>
          </a:p>
          <a:p>
            <a:pPr>
              <a:buNone/>
            </a:pPr>
            <a:r>
              <a:rPr lang="ru-RU" b="1" i="1" dirty="0" smtClean="0"/>
              <a:t> Ө -</a:t>
            </a:r>
            <a:r>
              <a:rPr lang="ru-RU" dirty="0" smtClean="0"/>
              <a:t> точка в бесконечности. </a:t>
            </a:r>
            <a:endParaRPr lang="ru-RU" sz="2400" dirty="0" smtClean="0"/>
          </a:p>
          <a:p>
            <a:pPr lvl="1">
              <a:buNone/>
            </a:pPr>
            <a:r>
              <a:rPr lang="ru-RU" dirty="0" smtClean="0"/>
              <a:t>Если </a:t>
            </a:r>
            <a:r>
              <a:rPr lang="ru-RU" b="1" i="1" dirty="0" smtClean="0"/>
              <a:t>P = (x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), Q = (x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), Q ≠ –P, Q ≠ P,</a:t>
            </a:r>
            <a:r>
              <a:rPr lang="ru-RU" dirty="0" smtClean="0"/>
              <a:t> то </a:t>
            </a:r>
            <a:r>
              <a:rPr lang="ru-RU" b="1" i="1" dirty="0" smtClean="0"/>
              <a:t>R = P + Q = (x</a:t>
            </a:r>
            <a:r>
              <a:rPr lang="ru-RU" b="1" i="1" baseline="-25000" dirty="0" smtClean="0"/>
              <a:t>3</a:t>
            </a:r>
            <a:r>
              <a:rPr lang="ru-RU" b="1" i="1" dirty="0" smtClean="0"/>
              <a:t>, y</a:t>
            </a:r>
            <a:r>
              <a:rPr lang="ru-RU" b="1" i="1" baseline="-25000" dirty="0" smtClean="0"/>
              <a:t>3</a:t>
            </a:r>
            <a:r>
              <a:rPr lang="ru-RU" b="1" i="1" dirty="0" smtClean="0"/>
              <a:t>) </a:t>
            </a:r>
            <a:r>
              <a:rPr lang="ru-RU" dirty="0" smtClean="0"/>
              <a:t>может быть найдена как: </a:t>
            </a:r>
            <a:endParaRPr lang="ru-RU" sz="2000" dirty="0" smtClean="0"/>
          </a:p>
          <a:p>
            <a:pPr>
              <a:buNone/>
            </a:pPr>
            <a:r>
              <a:rPr lang="ru-RU" b="1" i="1" dirty="0" smtClean="0"/>
              <a:t>                             </a:t>
            </a:r>
            <a:r>
              <a:rPr lang="ru-RU" b="1" i="1" dirty="0" err="1" smtClean="0"/>
              <a:t>λ</a:t>
            </a:r>
            <a:r>
              <a:rPr lang="en-US" b="1" i="1" dirty="0" smtClean="0"/>
              <a:t> = (y</a:t>
            </a:r>
            <a:r>
              <a:rPr lang="en-US" b="1" i="1" baseline="-25000" dirty="0" smtClean="0"/>
              <a:t>2 </a:t>
            </a:r>
            <a:r>
              <a:rPr lang="en-US" b="1" i="1" dirty="0" smtClean="0"/>
              <a:t>+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)/(x</a:t>
            </a:r>
            <a:r>
              <a:rPr lang="en-US" b="1" i="1" baseline="-25000" dirty="0" smtClean="0"/>
              <a:t>2 </a:t>
            </a:r>
            <a:r>
              <a:rPr lang="en-US" b="1" i="1" dirty="0" smtClean="0"/>
              <a:t>+ 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);</a:t>
            </a:r>
            <a:endParaRPr lang="ru-RU" sz="2400" dirty="0" smtClean="0"/>
          </a:p>
          <a:p>
            <a:pPr>
              <a:buNone/>
            </a:pPr>
            <a:r>
              <a:rPr lang="ru-RU" b="1" i="1" dirty="0" smtClean="0"/>
              <a:t>                                    </a:t>
            </a:r>
            <a:r>
              <a:rPr lang="en-US" b="1" i="1" dirty="0" smtClean="0"/>
              <a:t> x3 = λ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+ 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x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;	 	 (2)</a:t>
            </a:r>
            <a:r>
              <a:rPr lang="ru-RU" b="1" i="1" dirty="0" smtClean="0"/>
              <a:t>                                                                </a:t>
            </a:r>
            <a:r>
              <a:rPr lang="en-US" b="1" i="1" dirty="0" smtClean="0"/>
              <a:t>y3 = λ(x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) +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e.</a:t>
            </a:r>
            <a:endParaRPr lang="ru-RU" sz="2400" dirty="0" smtClean="0"/>
          </a:p>
          <a:p>
            <a:pPr lvl="1">
              <a:buNone/>
            </a:pPr>
            <a:r>
              <a:rPr lang="ru-RU" dirty="0" smtClean="0"/>
              <a:t>Если </a:t>
            </a:r>
            <a:r>
              <a:rPr lang="ru-RU" b="1" i="1" dirty="0" smtClean="0"/>
              <a:t>Q = P</a:t>
            </a:r>
            <a:r>
              <a:rPr lang="ru-RU" dirty="0" smtClean="0"/>
              <a:t>, то точка </a:t>
            </a:r>
            <a:r>
              <a:rPr lang="ru-RU" b="1" i="1" dirty="0" smtClean="0"/>
              <a:t>R = P + P = 2P </a:t>
            </a:r>
            <a:r>
              <a:rPr lang="ru-RU" dirty="0" smtClean="0"/>
              <a:t>называется</a:t>
            </a:r>
            <a:r>
              <a:rPr lang="ru-RU" i="1" dirty="0" smtClean="0"/>
              <a:t> удвоенной точкой</a:t>
            </a:r>
            <a:r>
              <a:rPr lang="ru-RU" b="1" i="1" dirty="0" smtClean="0"/>
              <a:t> </a:t>
            </a:r>
            <a:r>
              <a:rPr lang="ru-RU" dirty="0" smtClean="0"/>
              <a:t>  и может быть найдена как:</a:t>
            </a:r>
            <a:endParaRPr lang="ru-RU" sz="2000" dirty="0" smtClean="0"/>
          </a:p>
          <a:p>
            <a:pPr>
              <a:buNone/>
            </a:pPr>
            <a:r>
              <a:rPr lang="ru-RU" b="1" i="1" dirty="0" smtClean="0"/>
              <a:t>                                      </a:t>
            </a:r>
            <a:r>
              <a:rPr lang="ru-RU" b="1" i="1" dirty="0" err="1" smtClean="0"/>
              <a:t>λ </a:t>
            </a:r>
            <a:r>
              <a:rPr lang="ru-RU" b="1" i="1" dirty="0" smtClean="0"/>
              <a:t>=( </a:t>
            </a:r>
            <a:r>
              <a:rPr lang="en-US" b="1" i="1" dirty="0" smtClean="0"/>
              <a:t>x</a:t>
            </a:r>
            <a:r>
              <a:rPr lang="ru-RU" b="1" i="1" baseline="-25000" dirty="0" smtClean="0"/>
              <a:t>1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 </a:t>
            </a:r>
            <a:r>
              <a:rPr lang="en-US" b="1" i="1" dirty="0" smtClean="0"/>
              <a:t>+ a)/e;  </a:t>
            </a:r>
            <a:endParaRPr lang="ru-RU" sz="2400" dirty="0" smtClean="0"/>
          </a:p>
          <a:p>
            <a:pPr>
              <a:buNone/>
            </a:pPr>
            <a:r>
              <a:rPr lang="en-US" b="1" i="1" dirty="0" smtClean="0"/>
              <a:t> </a:t>
            </a:r>
            <a:r>
              <a:rPr lang="ru-RU" b="1" i="1" dirty="0" smtClean="0"/>
              <a:t>                                    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 = λ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;	                                </a:t>
            </a:r>
            <a:r>
              <a:rPr lang="ru-RU" b="1" i="1" dirty="0" smtClean="0"/>
              <a:t> </a:t>
            </a:r>
            <a:r>
              <a:rPr lang="en-US" b="1" i="1" dirty="0" smtClean="0"/>
              <a:t>            (3)</a:t>
            </a:r>
            <a:endParaRPr lang="ru-RU" sz="2400" dirty="0" smtClean="0"/>
          </a:p>
          <a:p>
            <a:pPr>
              <a:buNone/>
            </a:pPr>
            <a:r>
              <a:rPr lang="ru-RU" b="1" i="1" dirty="0" smtClean="0"/>
              <a:t>                                      </a:t>
            </a:r>
            <a:r>
              <a:rPr lang="en-US" b="1" i="1" dirty="0" smtClean="0"/>
              <a:t>y</a:t>
            </a:r>
            <a:r>
              <a:rPr lang="en-US" b="1" i="1" baseline="-25000" dirty="0" smtClean="0"/>
              <a:t>3 </a:t>
            </a:r>
            <a:r>
              <a:rPr lang="en-US" b="1" i="1" dirty="0" smtClean="0"/>
              <a:t>= λ(x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x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) + y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 + e.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79644-1D96-4D87-B5DC-5C63ED63FBA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Понятие группы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0" y="692150"/>
            <a:ext cx="903763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latin typeface="Arial" charset="0"/>
              </a:rPr>
              <a:t>Группой </a:t>
            </a:r>
            <a:r>
              <a:rPr lang="en-US" sz="2000" b="1" dirty="0">
                <a:latin typeface="Arial" charset="0"/>
              </a:rPr>
              <a:t>G </a:t>
            </a:r>
            <a:r>
              <a:rPr lang="ru-RU" sz="2000" b="1" dirty="0">
                <a:latin typeface="Arial" charset="0"/>
              </a:rPr>
              <a:t>называется множество элементов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en-US" sz="2000" b="1" dirty="0">
                <a:latin typeface="Arial" charset="0"/>
                <a:cs typeface="Arial" charset="0"/>
                <a:sym typeface="Symbol" pitchFamily="18" charset="2"/>
              </a:rPr>
              <a:t>,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en-US" sz="2000" b="1" dirty="0">
                <a:latin typeface="Arial" charset="0"/>
                <a:cs typeface="Arial" charset="0"/>
                <a:sym typeface="Symbol" pitchFamily="18" charset="2"/>
              </a:rPr>
              <a:t>,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en-US" sz="2000" b="1" dirty="0">
                <a:latin typeface="Arial" charset="0"/>
                <a:cs typeface="Arial" charset="0"/>
                <a:sym typeface="Symbol" pitchFamily="18" charset="2"/>
              </a:rPr>
              <a:t>…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обладающее,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Arial" charset="0"/>
              </a:rPr>
              <a:t>1. Определена </a:t>
            </a:r>
            <a:r>
              <a:rPr lang="ru-RU" sz="2000" b="1" dirty="0">
                <a:latin typeface="Arial" charset="0"/>
              </a:rPr>
              <a:t>некоторая операция двух переменных,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(операция сложения)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или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(операция умножения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).</a:t>
            </a:r>
            <a:endParaRPr lang="ru-RU" sz="2000" b="1" dirty="0">
              <a:latin typeface="Arial" charset="0"/>
              <a:cs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2. </a:t>
            </a:r>
            <a:r>
              <a:rPr lang="ru-RU" sz="2000" b="1" dirty="0">
                <a:latin typeface="Arial" charset="0"/>
                <a:sym typeface="Symbol" pitchFamily="18" charset="2"/>
              </a:rPr>
              <a:t>С</a:t>
            </a:r>
            <a:r>
              <a:rPr lang="ru-RU" sz="2000" b="1" dirty="0" smtClean="0">
                <a:latin typeface="Arial" charset="0"/>
              </a:rPr>
              <a:t>войство замкнутости</a:t>
            </a:r>
            <a:endParaRPr lang="ru-RU" sz="20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dirty="0">
                <a:latin typeface="Arial" charset="0"/>
              </a:rPr>
              <a:t>В результате применения операции к двум элементам группы также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latin typeface="Arial" charset="0"/>
              </a:rPr>
              <a:t>получается элемент этой группы </a:t>
            </a:r>
            <a:r>
              <a:rPr lang="en-US" sz="2000" b="1" dirty="0" smtClean="0">
                <a:latin typeface="Arial" charset="0"/>
              </a:rPr>
              <a:t>G</a:t>
            </a:r>
            <a:r>
              <a:rPr lang="ru-RU" sz="2000" b="1" dirty="0" smtClean="0">
                <a:latin typeface="Arial" charset="0"/>
              </a:rPr>
              <a:t>;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latin typeface="Arial" charset="0"/>
              </a:rPr>
              <a:t>3</a:t>
            </a:r>
            <a:r>
              <a:rPr lang="ru-RU" sz="2000" b="1" dirty="0" smtClean="0">
                <a:latin typeface="Arial" charset="0"/>
              </a:rPr>
              <a:t>. Свойство ассоциативности (не имеет значения в каком порядке применяется операция группы)</a:t>
            </a:r>
            <a:endParaRPr lang="ru-RU" sz="20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b="1" dirty="0">
                <a:latin typeface="Arial" charset="0"/>
              </a:rPr>
              <a:t>(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)+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+(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)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или </a:t>
            </a:r>
            <a:r>
              <a:rPr lang="ru-RU" sz="2000" b="1" dirty="0">
                <a:latin typeface="Arial" charset="0"/>
              </a:rPr>
              <a:t>(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 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) 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 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) 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3. В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группе существует </a:t>
            </a:r>
            <a:r>
              <a:rPr lang="ru-RU" sz="2400" b="1" dirty="0">
                <a:latin typeface="Arial" charset="0"/>
                <a:cs typeface="Arial" charset="0"/>
                <a:sym typeface="Symbol" pitchFamily="18" charset="2"/>
              </a:rPr>
              <a:t>единичный </a:t>
            </a:r>
            <a:r>
              <a:rPr lang="ru-RU" sz="2400" b="1" dirty="0" smtClean="0">
                <a:latin typeface="Arial" charset="0"/>
                <a:cs typeface="Arial" charset="0"/>
                <a:sym typeface="Symbol" pitchFamily="18" charset="2"/>
              </a:rPr>
              <a:t>(нейтральный)	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элемент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, который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обозначается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как 0 для сложения и как 1 для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умножения.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То есть для любого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элемента группы справедливо 0+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0=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 </a:t>
            </a:r>
            <a:endParaRPr lang="ru-RU" sz="2000" b="1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 или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1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1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=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;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/>
            </a:r>
            <a:b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</a:b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4. Каждый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элемент группы обладает </a:t>
            </a:r>
            <a:r>
              <a:rPr lang="ru-RU" sz="2400" b="1" dirty="0">
                <a:latin typeface="Arial" charset="0"/>
                <a:cs typeface="Arial" charset="0"/>
                <a:sym typeface="Symbol" pitchFamily="18" charset="2"/>
              </a:rPr>
              <a:t>обратным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элементом, который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обозначается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как -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для сложения, при этом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+(-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)=0,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или  как </a:t>
            </a:r>
            <a:r>
              <a:rPr lang="el-GR" sz="2000" b="1" dirty="0" smtClean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baseline="30000" dirty="0">
                <a:latin typeface="Arial" charset="0"/>
                <a:cs typeface="Arial" charset="0"/>
                <a:sym typeface="Symbol" pitchFamily="18" charset="2"/>
              </a:rPr>
              <a:t>-1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для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 умножения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, при этом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baseline="30000" dirty="0">
                <a:latin typeface="Arial" charset="0"/>
                <a:cs typeface="Arial" charset="0"/>
                <a:sym typeface="Symbol" pitchFamily="18" charset="2"/>
              </a:rPr>
              <a:t>-1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=1.</a:t>
            </a:r>
            <a:endParaRPr lang="el-GR" sz="2000" b="1" baseline="30000" dirty="0"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0" y="5786454"/>
            <a:ext cx="8572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b="1" dirty="0" smtClean="0">
                <a:latin typeface="Arial" charset="0"/>
              </a:rPr>
              <a:t>5. Если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+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или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= 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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</a:t>
            </a:r>
            <a:r>
              <a:rPr lang="el-GR" sz="2000" b="1" dirty="0"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, то группа называется </a:t>
            </a:r>
            <a:r>
              <a:rPr lang="ru-RU" sz="2400" b="1" dirty="0">
                <a:latin typeface="Arial" charset="0"/>
                <a:cs typeface="Arial" charset="0"/>
                <a:sym typeface="Symbol" pitchFamily="18" charset="2"/>
              </a:rPr>
              <a:t>абелевой,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Arial" charset="0"/>
                <a:cs typeface="Arial" charset="0"/>
                <a:sym typeface="Symbol" pitchFamily="18" charset="2"/>
              </a:rPr>
              <a:t>6. Число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элементов в группе называется</a:t>
            </a:r>
            <a:r>
              <a:rPr lang="ru-RU" sz="2400" b="1" dirty="0">
                <a:latin typeface="Arial" charset="0"/>
                <a:cs typeface="Arial" charset="0"/>
                <a:sym typeface="Symbol" pitchFamily="18" charset="2"/>
              </a:rPr>
              <a:t> порядком </a:t>
            </a:r>
            <a:r>
              <a:rPr lang="ru-RU" sz="2000" b="1" dirty="0">
                <a:latin typeface="Arial" charset="0"/>
                <a:cs typeface="Arial" charset="0"/>
                <a:sym typeface="Symbol" pitchFamily="18" charset="2"/>
              </a:rPr>
              <a:t>группы</a:t>
            </a:r>
            <a:r>
              <a:rPr lang="ru-RU" sz="2400" b="1" dirty="0">
                <a:latin typeface="Arial" charset="0"/>
                <a:cs typeface="Arial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/>
              <a:t>Порядок </a:t>
            </a:r>
            <a:r>
              <a:rPr lang="en-US" b="1" i="1" dirty="0" smtClean="0"/>
              <a:t>r</a:t>
            </a:r>
            <a:r>
              <a:rPr lang="ru-RU" dirty="0" smtClean="0"/>
              <a:t> точки </a:t>
            </a:r>
            <a:r>
              <a:rPr lang="en-US" b="1" i="1" dirty="0" smtClean="0"/>
              <a:t>P</a:t>
            </a:r>
            <a:r>
              <a:rPr lang="ru-RU" b="1" i="1" dirty="0" smtClean="0"/>
              <a:t> = (</a:t>
            </a:r>
            <a:r>
              <a:rPr lang="en-US" b="1" i="1" dirty="0" smtClean="0"/>
              <a:t>x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, </a:t>
            </a:r>
            <a:r>
              <a:rPr lang="en-US" b="1" i="1" dirty="0" smtClean="0"/>
              <a:t>y</a:t>
            </a:r>
            <a:r>
              <a:rPr lang="ru-RU" b="1" i="1" baseline="-25000" dirty="0" smtClean="0"/>
              <a:t>1</a:t>
            </a:r>
            <a:r>
              <a:rPr lang="ru-RU" b="1" i="1" dirty="0" smtClean="0"/>
              <a:t>) </a:t>
            </a:r>
            <a:r>
              <a:rPr lang="ru-RU" dirty="0" smtClean="0"/>
              <a:t>определяется также как в </a:t>
            </a:r>
            <a:r>
              <a:rPr lang="ru-RU" dirty="0" err="1" smtClean="0"/>
              <a:t>несингулярных</a:t>
            </a:r>
            <a:r>
              <a:rPr lang="ru-RU" dirty="0" smtClean="0"/>
              <a:t> кривых</a:t>
            </a:r>
          </a:p>
          <a:p>
            <a:r>
              <a:rPr lang="ru-RU" dirty="0" smtClean="0"/>
              <a:t>Умножение точек на константу </a:t>
            </a:r>
            <a:r>
              <a:rPr lang="en-US" b="1" i="1" dirty="0" smtClean="0"/>
              <a:t>k</a:t>
            </a:r>
            <a:r>
              <a:rPr lang="ru-RU" dirty="0" smtClean="0"/>
              <a:t> - также как в </a:t>
            </a:r>
            <a:r>
              <a:rPr lang="ru-RU" dirty="0" err="1" smtClean="0"/>
              <a:t>несингулярных</a:t>
            </a:r>
            <a:r>
              <a:rPr lang="ru-RU" dirty="0" smtClean="0"/>
              <a:t> кривых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575048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Задана эллиптическая кривая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aX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полем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GF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</a:t>
            </a:r>
            <a:r>
              <a:rPr lang="ru-RU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неприводимый полином  </a:t>
            </a: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+ 1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кривой представлены на рис.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065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4679950" cy="249555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57200" y="295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Рис.1. Точки эллиптической кривой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44522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кривой представлены на рис.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B8741C-3C60-4519-ADD5-1AAA39ED62F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15341" cy="459582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dirty="0" smtClean="0"/>
              <a:t>Использование ЭК  в криптосистемах</a:t>
            </a:r>
          </a:p>
          <a:p>
            <a:pPr marL="0" indent="0">
              <a:buFontTx/>
              <a:buNone/>
            </a:pPr>
            <a:r>
              <a:rPr lang="ru-RU" dirty="0" smtClean="0"/>
              <a:t>основывается на сложности для нарушителя решения следующей задачи:</a:t>
            </a:r>
          </a:p>
          <a:p>
            <a:pPr>
              <a:buFontTx/>
              <a:buNone/>
            </a:pPr>
            <a:r>
              <a:rPr lang="ru-RU" dirty="0" smtClean="0"/>
              <a:t>Даны точки ЭК </a:t>
            </a:r>
            <a:r>
              <a:rPr lang="en-US" dirty="0" smtClean="0"/>
              <a:t>P </a:t>
            </a:r>
            <a:r>
              <a:rPr lang="ru-RU" dirty="0" smtClean="0"/>
              <a:t>и</a:t>
            </a:r>
            <a:r>
              <a:rPr lang="en-US" dirty="0" smtClean="0"/>
              <a:t> Q,</a:t>
            </a:r>
            <a:r>
              <a:rPr lang="ru-RU" dirty="0" smtClean="0"/>
              <a:t> найти число </a:t>
            </a:r>
            <a:r>
              <a:rPr lang="en-US" dirty="0" smtClean="0"/>
              <a:t>x</a:t>
            </a:r>
            <a:r>
              <a:rPr lang="ru-RU" dirty="0" smtClean="0"/>
              <a:t> такое, что </a:t>
            </a:r>
            <a:r>
              <a:rPr lang="en-US" dirty="0" smtClean="0"/>
              <a:t>P=</a:t>
            </a:r>
            <a:r>
              <a:rPr lang="en-US" dirty="0" err="1" smtClean="0"/>
              <a:t>xQ</a:t>
            </a:r>
            <a:r>
              <a:rPr lang="en-US" dirty="0" smtClean="0"/>
              <a:t>?</a:t>
            </a:r>
            <a:r>
              <a:rPr lang="ru-RU" dirty="0" smtClean="0"/>
              <a:t>  (Сравните                          )</a:t>
            </a:r>
          </a:p>
          <a:p>
            <a:pPr marL="0" indent="0">
              <a:buFontTx/>
              <a:buNone/>
            </a:pPr>
            <a:r>
              <a:rPr lang="ru-RU" dirty="0" smtClean="0"/>
              <a:t>Эта задача называется задачей логарифмирования в группе точек эллиптической кривой. Эта задача во много тысяч раз более сложная чем задача логарифмирования в числовом поле.</a:t>
            </a:r>
          </a:p>
          <a:p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786182" y="3357562"/>
          <a:ext cx="1914532" cy="514352"/>
        </p:xfrm>
        <a:graphic>
          <a:graphicData uri="http://schemas.openxmlformats.org/presentationml/2006/ole">
            <p:oleObj spid="_x0000_s48137" name="Equation" r:id="rId3" imgW="8509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857365"/>
            <a:ext cx="7956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Стандарт электронной цифровой подписи</a:t>
            </a:r>
          </a:p>
          <a:p>
            <a:r>
              <a:rPr lang="ru-RU" sz="3200" dirty="0" smtClean="0"/>
              <a:t> Р 34.10 -2012г.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071810"/>
            <a:ext cx="864095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Информационная технология.</a:t>
            </a:r>
          </a:p>
          <a:p>
            <a:r>
              <a:rPr lang="ru-RU" sz="2400" b="1" dirty="0" smtClean="0"/>
              <a:t> Криптографическая защита информации. </a:t>
            </a:r>
          </a:p>
          <a:p>
            <a:r>
              <a:rPr lang="ru-RU" sz="2400" b="1" dirty="0" smtClean="0"/>
              <a:t> </a:t>
            </a:r>
            <a:r>
              <a:rPr lang="ru-RU" sz="2800" b="1" dirty="0" smtClean="0"/>
              <a:t>Процессы выработки и проверки цифровой подписи.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C63D2-D0D2-4FA0-9EF8-62B2D62F196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228600" y="550237"/>
            <a:ext cx="8686800" cy="5940088"/>
          </a:xfrm>
          <a:solidFill>
            <a:srgbClr val="00FFFF"/>
          </a:solidFill>
        </p:spPr>
        <p:txBody>
          <a:bodyPr lIns="0" tIns="0" rIns="0" bIns="0">
            <a:spAutoFit/>
          </a:bodyPr>
          <a:lstStyle/>
          <a:p>
            <a:pPr marL="838200" indent="-838200" algn="l"/>
            <a:r>
              <a:rPr lang="ru-RU" sz="2400" b="1" dirty="0" smtClean="0"/>
              <a:t>          ПРАВОВЫЕ ДОКУМЕНТЫ ОБ ЭЛЕКТРОННОЙ </a:t>
            </a:r>
            <a:br>
              <a:rPr lang="ru-RU" sz="2400" b="1" dirty="0" smtClean="0"/>
            </a:br>
            <a:r>
              <a:rPr lang="ru-RU" sz="2400" b="1" dirty="0" smtClean="0"/>
              <a:t> ПОДПИСИ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1. Закон РФ от 6 апреля 2011г.</a:t>
            </a:r>
            <a:r>
              <a:rPr lang="en-US" sz="2000" b="1" dirty="0" smtClean="0"/>
              <a:t> N 63-</a:t>
            </a:r>
            <a:r>
              <a:rPr lang="ru-RU" sz="2000" b="1" dirty="0" smtClean="0"/>
              <a:t>ФЗ. Об электронной подписи. </a:t>
            </a:r>
            <a:br>
              <a:rPr lang="ru-RU" sz="2000" b="1" dirty="0" smtClean="0"/>
            </a:br>
            <a:r>
              <a:rPr lang="ru-RU" sz="2000" b="1" dirty="0" smtClean="0"/>
              <a:t>2. ГОСТ Р34.11-94. Информационная технология. Криптографическая защита информации. Функция </a:t>
            </a:r>
            <a:r>
              <a:rPr lang="ru-RU" sz="2000" b="1" dirty="0" err="1" smtClean="0"/>
              <a:t>хэширования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2. ГОСТ Р34.11-2012. Информационная технология. Криптографическая защита информации. Функция </a:t>
            </a:r>
            <a:r>
              <a:rPr lang="ru-RU" sz="2000" b="1" dirty="0" err="1" smtClean="0"/>
              <a:t>хэширования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3. ГОСТ Р34.10-94. Информационная технология. Криптографическая защита информации. Процедуры выработки и проверки цифровой подписи на базе асимметричного криптографического алгоритма.</a:t>
            </a:r>
            <a:br>
              <a:rPr lang="ru-RU" sz="2000" b="1" dirty="0" smtClean="0"/>
            </a:br>
            <a:r>
              <a:rPr lang="ru-RU" sz="2000" b="1" dirty="0" smtClean="0"/>
              <a:t> 4. ГОСТ Р34.10-01. Информационная технология. Криптографическая защита информации. Процессы выработки и проверки цифровой подписи.</a:t>
            </a:r>
            <a:br>
              <a:rPr lang="ru-RU" sz="2000" b="1" dirty="0" smtClean="0"/>
            </a:br>
            <a:r>
              <a:rPr lang="ru-RU" sz="2000" b="1" dirty="0" smtClean="0"/>
              <a:t>5. ГОСТ Р34.10-2012. Информационная технология. Криптографическая защита информации. Процессы выработки и проверки цифровой подписи.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1800" dirty="0" smtClean="0"/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24F80-E364-40D2-B85E-8A7F2AF75FE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ГОСТ Р.34.10-12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длина подписываемого сообщения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неограничена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 стандарт функции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хэширования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ГОСТ Р34.11-12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длина подписи в новом стандарте 512 или 1024 бита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длина ключа подписи  256 бит или 512 бит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длина ключа проверки подписи- определяется числом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p, 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730500" y="5024438"/>
          <a:ext cx="1270000" cy="571500"/>
        </p:xfrm>
        <a:graphic>
          <a:graphicData uri="http://schemas.openxmlformats.org/presentationml/2006/ole">
            <p:oleObj spid="_x0000_s53257" name="Equation" r:id="rId3" imgW="508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3B685-E159-49DC-B4C8-BCF0A5DA85E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316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CD1E6B0D-1134-4159-95E4-007BBBD7DD6D}" type="slidenum">
              <a:rPr lang="en-US" sz="1400"/>
              <a:pPr algn="r">
                <a:spcBef>
                  <a:spcPct val="0"/>
                </a:spcBef>
                <a:buFontTx/>
                <a:buNone/>
              </a:pPr>
              <a:t>46</a:t>
            </a:fld>
            <a:endParaRPr 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476250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Параметры ЭЦП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09613" y="1133475"/>
          <a:ext cx="7602537" cy="4541838"/>
        </p:xfrm>
        <a:graphic>
          <a:graphicData uri="http://schemas.openxmlformats.org/presentationml/2006/ole">
            <p:oleObj spid="_x0000_s7178" name="Document" r:id="rId3" imgW="7701319" imgH="46010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5A411-2347-47FF-BDEA-2748376ED02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Генерирование  ключе</a:t>
            </a:r>
            <a:r>
              <a:rPr lang="ru-RU" b="1" dirty="0" smtClean="0"/>
              <a:t>й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Ключом подписи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равновероятное целое число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(0 &lt;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 проверки подписи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формируется в виде точки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эллиптической кривой с координатами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вычисляемой по правилу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0C71DE-D546-433D-9E80-C92DDDF26EF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340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7E475FD0-137D-46E0-BFF7-2B44D4B9E07A}" type="slidenum">
              <a:rPr lang="en-US" sz="1400"/>
              <a:pPr algn="r">
                <a:spcBef>
                  <a:spcPct val="0"/>
                </a:spcBef>
                <a:buFontTx/>
                <a:buNone/>
              </a:pPr>
              <a:t>48</a:t>
            </a:fld>
            <a:endParaRPr 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964613" cy="1008062"/>
          </a:xfrm>
        </p:spPr>
        <p:txBody>
          <a:bodyPr/>
          <a:lstStyle/>
          <a:p>
            <a:r>
              <a:rPr lang="ru-RU" sz="2800" b="1" smtClean="0"/>
              <a:t>Алгоритм формирования подписи на эллиптической кривой по ГОСТ  Р34.10-12</a:t>
            </a:r>
            <a:r>
              <a:rPr lang="ru-RU" sz="2800" smtClean="0"/>
              <a:t> 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098339521"/>
              </p:ext>
            </p:extLst>
          </p:nvPr>
        </p:nvGraphicFramePr>
        <p:xfrm>
          <a:off x="287338" y="1508125"/>
          <a:ext cx="8501062" cy="4010025"/>
        </p:xfrm>
        <a:graphic>
          <a:graphicData uri="http://schemas.openxmlformats.org/presentationml/2006/ole">
            <p:oleObj spid="_x0000_s8202" name="Document" r:id="rId3" imgW="8157404" imgH="384827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6604E-B0AB-4146-ABD0-12898227D3C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5364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7A865436-4777-45E3-A201-4BC6BD810511}" type="slidenum">
              <a:rPr lang="en-US" sz="1400"/>
              <a:pPr algn="r">
                <a:spcBef>
                  <a:spcPct val="0"/>
                </a:spcBef>
                <a:buFontTx/>
                <a:buNone/>
              </a:pPr>
              <a:t>49</a:t>
            </a:fld>
            <a:endParaRPr lang="en-US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142852"/>
            <a:ext cx="734060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Алгоритм проверки подписи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01675" y="544512"/>
          <a:ext cx="8442325" cy="6313488"/>
        </p:xfrm>
        <a:graphic>
          <a:graphicData uri="http://schemas.openxmlformats.org/presentationml/2006/ole">
            <p:oleObj spid="_x0000_s9226" name="Document" r:id="rId3" imgW="7499344" imgH="5609402" progId="Word.Document.8">
              <p:embed/>
            </p:oleObj>
          </a:graphicData>
        </a:graphic>
      </p:graphicFrame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611188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ru-RU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группы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709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Аддитивная группа -  </a:t>
            </a:r>
            <a:r>
              <a:rPr lang="ru-RU" sz="2400" dirty="0" err="1" smtClean="0"/>
              <a:t>группа</a:t>
            </a:r>
            <a:r>
              <a:rPr lang="ru-RU" sz="2400" dirty="0" smtClean="0"/>
              <a:t>  с операцией сложения.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Элементы в группе не обязательно могут быть числами или объектами; они могут быть правилами, отображениями. функциями, действиями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71810"/>
            <a:ext cx="7147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Мультипликативная группа.</a:t>
            </a:r>
          </a:p>
          <a:p>
            <a:r>
              <a:rPr lang="ru-RU" sz="2400" dirty="0" smtClean="0"/>
              <a:t>1. Множество положительных действительных чисел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2071678"/>
            <a:ext cx="3761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Множество целых чисел </a:t>
            </a:r>
          </a:p>
          <a:p>
            <a:r>
              <a:rPr lang="ru-RU" dirty="0" smtClean="0"/>
              <a:t>2. Множество всех четных чисел</a:t>
            </a:r>
          </a:p>
          <a:p>
            <a:r>
              <a:rPr lang="ru-RU" dirty="0" smtClean="0"/>
              <a:t>3. Множество рациональных чисел.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7634B4-92C7-4D80-AADE-C440679475F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Формирование подписи  в  ГОСТ Р34.10-12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767013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57250" y="762000"/>
          <a:ext cx="5894388" cy="6096000"/>
        </p:xfrm>
        <a:graphic>
          <a:graphicData uri="http://schemas.openxmlformats.org/presentationml/2006/ole">
            <p:oleObj spid="_x0000_s10250" r:id="rId3" imgW="4349520" imgH="59191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53A485-B70E-435A-BE1C-0E2E2019BC8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142852"/>
            <a:ext cx="5651500" cy="6429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Проверка подписи в </a:t>
            </a:r>
            <a:br>
              <a:rPr lang="ru-RU" sz="2800" dirty="0" smtClean="0"/>
            </a:br>
            <a:r>
              <a:rPr lang="ru-RU" sz="2800" dirty="0" smtClean="0"/>
              <a:t> ГОСТ Р34.10-12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563813" y="57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42910" y="457200"/>
          <a:ext cx="5821363" cy="6400800"/>
        </p:xfrm>
        <a:graphic>
          <a:graphicData uri="http://schemas.openxmlformats.org/presentationml/2006/ole">
            <p:oleObj spid="_x0000_s11274" name="Visio" r:id="rId3" imgW="5149596" imgH="730491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/>
          <a:lstStyle/>
          <a:p>
            <a:r>
              <a:rPr lang="ru-RU" sz="3200" dirty="0" smtClean="0"/>
              <a:t>1.2 Элементы теории конечных полей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4020337"/>
              </p:ext>
            </p:extLst>
          </p:nvPr>
        </p:nvGraphicFramePr>
        <p:xfrm>
          <a:off x="571500" y="1214438"/>
          <a:ext cx="7958138" cy="5057775"/>
        </p:xfrm>
        <a:graphic>
          <a:graphicData uri="http://schemas.openxmlformats.org/presentationml/2006/ole">
            <p:oleObj spid="_x0000_s12298" name="Document" r:id="rId3" imgW="8195657" imgH="519521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73088" y="1487488"/>
          <a:ext cx="7778750" cy="5500687"/>
        </p:xfrm>
        <a:graphic>
          <a:graphicData uri="http://schemas.openxmlformats.org/presentationml/2006/ole">
            <p:oleObj spid="_x0000_s13322" name="Document" r:id="rId3" imgW="7873412" imgH="556981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9791839"/>
              </p:ext>
            </p:extLst>
          </p:nvPr>
        </p:nvGraphicFramePr>
        <p:xfrm>
          <a:off x="357188" y="785813"/>
          <a:ext cx="7829550" cy="6172200"/>
        </p:xfrm>
        <a:graphic>
          <a:graphicData uri="http://schemas.openxmlformats.org/presentationml/2006/ole">
            <p:oleObj spid="_x0000_s14346" name="Document" r:id="rId3" imgW="8319801" imgH="65353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2556772"/>
              </p:ext>
            </p:extLst>
          </p:nvPr>
        </p:nvGraphicFramePr>
        <p:xfrm>
          <a:off x="510381" y="1772816"/>
          <a:ext cx="7953375" cy="4071937"/>
        </p:xfrm>
        <a:graphic>
          <a:graphicData uri="http://schemas.openxmlformats.org/presentationml/2006/ole">
            <p:oleObj spid="_x0000_s15370" name="Document" r:id="rId3" imgW="8298602" imgH="4245915" progId="Word.Document.8">
              <p:embed/>
            </p:oleObj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85455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Построение конечного поля  с элементами в виде</a:t>
            </a:r>
          </a:p>
          <a:p>
            <a:r>
              <a:rPr lang="ru-RU" sz="2800" dirty="0"/>
              <a:t> двоичных последовательностей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1476</Words>
  <Application>Microsoft Office PowerPoint</Application>
  <PresentationFormat>Экран (4:3)</PresentationFormat>
  <Paragraphs>221</Paragraphs>
  <Slides>51</Slides>
  <Notes>0</Notes>
  <HiddenSlides>4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Тема Office</vt:lpstr>
      <vt:lpstr>Document</vt:lpstr>
      <vt:lpstr>Equation</vt:lpstr>
      <vt:lpstr>Документ Microsoft Office Visio</vt:lpstr>
      <vt:lpstr>Visio</vt:lpstr>
      <vt:lpstr>Лекция  Криптосистемы на эллиптических кривых Стандарты электронной цифровой подписи</vt:lpstr>
      <vt:lpstr>Слайд 2</vt:lpstr>
      <vt:lpstr>Слайд 3</vt:lpstr>
      <vt:lpstr>Понятие группы</vt:lpstr>
      <vt:lpstr>Примеры группы</vt:lpstr>
      <vt:lpstr>1.2 Элементы теории конечных полей</vt:lpstr>
      <vt:lpstr>Слайд 7</vt:lpstr>
      <vt:lpstr>Слайд 8</vt:lpstr>
      <vt:lpstr>Слайд 9</vt:lpstr>
      <vt:lpstr>Слайд 10</vt:lpstr>
      <vt:lpstr>Слайд 11</vt:lpstr>
      <vt:lpstr>Слайд 12</vt:lpstr>
      <vt:lpstr>Основные свойства конечных полей</vt:lpstr>
      <vt:lpstr>Слайд 14</vt:lpstr>
      <vt:lpstr>Слайд 15</vt:lpstr>
      <vt:lpstr>Понятие дискриминанта ЭК</vt:lpstr>
      <vt:lpstr>Слайд 17</vt:lpstr>
      <vt:lpstr>Виды ЭК</vt:lpstr>
      <vt:lpstr>Слайд 19</vt:lpstr>
      <vt:lpstr>Слайд 20</vt:lpstr>
      <vt:lpstr>Слайд 21</vt:lpstr>
      <vt:lpstr>2.1 Эллиптические кривые в вещественных числах</vt:lpstr>
      <vt:lpstr>Слайд 23</vt:lpstr>
      <vt:lpstr>Операция сложения точек на кривой</vt:lpstr>
      <vt:lpstr>2.2 Эллиптические кривые в поле GF(p)</vt:lpstr>
      <vt:lpstr>Пример  кривой                по уравнению </vt:lpstr>
      <vt:lpstr>Правило сложения</vt:lpstr>
      <vt:lpstr>Слайд 28</vt:lpstr>
      <vt:lpstr>Слайд 29</vt:lpstr>
      <vt:lpstr>Слайд 30</vt:lpstr>
      <vt:lpstr>Криптосистема Эль-Гамаля на эллиптической кривой</vt:lpstr>
      <vt:lpstr>Слайд 32</vt:lpstr>
      <vt:lpstr> Пример построения системы Эль-Гамаля на эллиптической кривой</vt:lpstr>
      <vt:lpstr>Эллиптические кривые над полем GF(2n) </vt:lpstr>
      <vt:lpstr>Сложение двух P и Q точек</vt:lpstr>
      <vt:lpstr>Слайд 36</vt:lpstr>
      <vt:lpstr>Задана эллиптическая кривая Y2 + XY = X3 + aX2 + b, над полем GF(23), где a и b равны g3 и  1 соответственно, неприводимый полином  f (x) = g3+ g + 1.  Точки кривой представлены на рис.1.  </vt:lpstr>
      <vt:lpstr>Слайд 38</vt:lpstr>
      <vt:lpstr>Сложение двух P и Q точек для сингулярных крвых</vt:lpstr>
      <vt:lpstr>Слайд 40</vt:lpstr>
      <vt:lpstr>Задана эллиптическая кривая Y2 + XY = X3 + aX2 + b, над полем GF(23), e = g,  a = g2 и b = g3, неприводимый полином  f (x) = g3+ g + 1.  Точки кривой представлены на рис. </vt:lpstr>
      <vt:lpstr>Выводы</vt:lpstr>
      <vt:lpstr>Слайд 43</vt:lpstr>
      <vt:lpstr>          ПРАВОВЫЕ ДОКУМЕНТЫ ОБ ЭЛЕКТРОННОЙ   ПОДПИСИ  1. Закон РФ от 6 апреля 2011г. N 63-ФЗ. Об электронной подписи.  2. ГОСТ Р34.11-94. Информационная технология. Криптографическая защита информации. Функция хэширования. 2. ГОСТ Р34.11-2012. Информационная технология. Криптографическая защита информации. Функция хэширования. 3. ГОСТ Р34.10-94. Информационная технология. Криптографическая защита информации. Процедуры выработки и проверки цифровой подписи на базе асимметричного криптографического алгоритма.  4. ГОСТ Р34.10-01. Информационная технология. Криптографическая защита информации. Процессы выработки и проверки цифровой подписи. 5. ГОСТ Р34.10-2012. Информационная технология. Криптографическая защита информации. Процессы выработки и проверки цифровой подписи.               </vt:lpstr>
      <vt:lpstr>ГОСТ Р.34.10-12</vt:lpstr>
      <vt:lpstr>Параметры ЭЦП</vt:lpstr>
      <vt:lpstr>Генерирование  ключей</vt:lpstr>
      <vt:lpstr>Алгоритм формирования подписи на эллиптической кривой по ГОСТ  Р34.10-12 </vt:lpstr>
      <vt:lpstr>Алгоритм проверки подписи</vt:lpstr>
      <vt:lpstr>Формирование подписи  в  ГОСТ Р34.10-12</vt:lpstr>
      <vt:lpstr>Проверка подписи в   ГОСТ Р34.10-12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Victor</cp:lastModifiedBy>
  <cp:revision>33</cp:revision>
  <dcterms:created xsi:type="dcterms:W3CDTF">2015-11-04T11:03:15Z</dcterms:created>
  <dcterms:modified xsi:type="dcterms:W3CDTF">2018-05-09T20:17:47Z</dcterms:modified>
</cp:coreProperties>
</file>